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3" r:id="rId2"/>
    <p:sldMasterId id="2147483776" r:id="rId3"/>
  </p:sldMasterIdLst>
  <p:notesMasterIdLst>
    <p:notesMasterId r:id="rId43"/>
  </p:notesMasterIdLst>
  <p:sldIdLst>
    <p:sldId id="293" r:id="rId4"/>
    <p:sldId id="296" r:id="rId5"/>
    <p:sldId id="295" r:id="rId6"/>
    <p:sldId id="297" r:id="rId7"/>
    <p:sldId id="298" r:id="rId8"/>
    <p:sldId id="294" r:id="rId9"/>
    <p:sldId id="290" r:id="rId10"/>
    <p:sldId id="289" r:id="rId11"/>
    <p:sldId id="272" r:id="rId12"/>
    <p:sldId id="276" r:id="rId13"/>
    <p:sldId id="281" r:id="rId14"/>
    <p:sldId id="277" r:id="rId15"/>
    <p:sldId id="279" r:id="rId16"/>
    <p:sldId id="278" r:id="rId17"/>
    <p:sldId id="282" r:id="rId18"/>
    <p:sldId id="291" r:id="rId19"/>
    <p:sldId id="292" r:id="rId20"/>
    <p:sldId id="286" r:id="rId21"/>
    <p:sldId id="288" r:id="rId22"/>
    <p:sldId id="283" r:id="rId23"/>
    <p:sldId id="287" r:id="rId24"/>
    <p:sldId id="284" r:id="rId25"/>
    <p:sldId id="285" r:id="rId26"/>
    <p:sldId id="273" r:id="rId27"/>
    <p:sldId id="274" r:id="rId28"/>
    <p:sldId id="275" r:id="rId29"/>
    <p:sldId id="260" r:id="rId30"/>
    <p:sldId id="270" r:id="rId31"/>
    <p:sldId id="268" r:id="rId32"/>
    <p:sldId id="269" r:id="rId33"/>
    <p:sldId id="271" r:id="rId34"/>
    <p:sldId id="267" r:id="rId35"/>
    <p:sldId id="262" r:id="rId36"/>
    <p:sldId id="263" r:id="rId37"/>
    <p:sldId id="266" r:id="rId38"/>
    <p:sldId id="256" r:id="rId39"/>
    <p:sldId id="257" r:id="rId40"/>
    <p:sldId id="259" r:id="rId41"/>
    <p:sldId id="261" r:id="rId42"/>
  </p:sldIdLst>
  <p:sldSz cx="21674138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812" y="90"/>
      </p:cViewPr>
      <p:guideLst>
        <p:guide orient="horz" pos="512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2025-01-07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4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6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67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6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4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4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71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3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4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54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19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49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80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4927645" y="-728072"/>
            <a:ext cx="17456154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3" y="0"/>
            <a:ext cx="4736192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2194368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20181211" y="4510514"/>
            <a:ext cx="1492927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16769039" y="2"/>
            <a:ext cx="6695053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2488781" y="2068612"/>
            <a:ext cx="5124264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2540960" y="1634387"/>
            <a:ext cx="5072083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20"/>
            <a:ext cx="21674138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13749549" y="11282938"/>
            <a:ext cx="5628165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301178" y="13709498"/>
            <a:ext cx="3365834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21674138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2540958" y="5029349"/>
            <a:ext cx="1859770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9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68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2167716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5" y="-2"/>
            <a:ext cx="17829563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2" y="-1"/>
            <a:ext cx="18490667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44925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2" y="194427"/>
            <a:ext cx="18122970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5416581" y="-5437567"/>
            <a:ext cx="10857467" cy="21690632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2" y="14536556"/>
            <a:ext cx="21652386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17009432" y="1009430"/>
            <a:ext cx="5519472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12680110" y="8626340"/>
            <a:ext cx="901052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15588451" y="5851542"/>
            <a:ext cx="3223550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8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6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474332" y="87913"/>
            <a:ext cx="2552871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481846" y="-1882"/>
            <a:ext cx="2215598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1240753" y="36240"/>
            <a:ext cx="20433384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833033" y="87913"/>
            <a:ext cx="2315695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4" pos="617" userDrawn="1">
          <p15:clr>
            <a:srgbClr val="F26B43"/>
          </p15:clr>
        </p15:guide>
        <p15:guide id="5" pos="13038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1467" userDrawn="1">
          <p15:clr>
            <a:srgbClr val="F26B43"/>
          </p15:clr>
        </p15:guide>
        <p15:guide id="10" pos="1666" userDrawn="1">
          <p15:clr>
            <a:srgbClr val="F26B43"/>
          </p15:clr>
        </p15:guide>
        <p15:guide id="11" pos="2715" userDrawn="1">
          <p15:clr>
            <a:srgbClr val="F26B43"/>
          </p15:clr>
        </p15:guide>
        <p15:guide id="12" pos="2512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762" userDrawn="1">
          <p15:clr>
            <a:srgbClr val="F26B43"/>
          </p15:clr>
        </p15:guide>
        <p15:guide id="15" pos="4611" userDrawn="1">
          <p15:clr>
            <a:srgbClr val="F26B43"/>
          </p15:clr>
        </p15:guide>
        <p15:guide id="16" pos="4811" userDrawn="1">
          <p15:clr>
            <a:srgbClr val="F26B43"/>
          </p15:clr>
        </p15:guide>
        <p15:guide id="17" pos="5657" userDrawn="1">
          <p15:clr>
            <a:srgbClr val="F26B43"/>
          </p15:clr>
        </p15:guide>
        <p15:guide id="18" pos="5859" userDrawn="1">
          <p15:clr>
            <a:srgbClr val="F26B43"/>
          </p15:clr>
        </p15:guide>
        <p15:guide id="19" pos="6905" userDrawn="1">
          <p15:clr>
            <a:srgbClr val="F26B43"/>
          </p15:clr>
        </p15:guide>
        <p15:guide id="20" pos="6707" userDrawn="1">
          <p15:clr>
            <a:srgbClr val="F26B43"/>
          </p15:clr>
        </p15:guide>
        <p15:guide id="21" pos="7756" userDrawn="1">
          <p15:clr>
            <a:srgbClr val="F26B43"/>
          </p15:clr>
        </p15:guide>
        <p15:guide id="22" pos="7955" userDrawn="1">
          <p15:clr>
            <a:srgbClr val="F26B43"/>
          </p15:clr>
        </p15:guide>
        <p15:guide id="23" pos="8802" userDrawn="1">
          <p15:clr>
            <a:srgbClr val="F26B43"/>
          </p15:clr>
        </p15:guide>
        <p15:guide id="24" pos="9043" userDrawn="1">
          <p15:clr>
            <a:srgbClr val="F26B43"/>
          </p15:clr>
        </p15:guide>
        <p15:guide id="25" pos="9850" userDrawn="1">
          <p15:clr>
            <a:srgbClr val="F26B43"/>
          </p15:clr>
        </p15:guide>
        <p15:guide id="26" pos="10092" userDrawn="1">
          <p15:clr>
            <a:srgbClr val="F26B43"/>
          </p15:clr>
        </p15:guide>
        <p15:guide id="27" pos="10899" userDrawn="1">
          <p15:clr>
            <a:srgbClr val="F26B43"/>
          </p15:clr>
        </p15:guide>
        <p15:guide id="28" pos="11141" userDrawn="1">
          <p15:clr>
            <a:srgbClr val="F26B43"/>
          </p15:clr>
        </p15:guide>
        <p15:guide id="29" pos="11987" userDrawn="1">
          <p15:clr>
            <a:srgbClr val="F26B43"/>
          </p15:clr>
        </p15:guide>
        <p15:guide id="30" pos="121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BE0E3-ADCC-01E3-3BC5-C4C807D39E83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92EC888C-95FD-8637-997A-85F66CD63DB1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7F96F6AF-0594-DC6D-AEAE-9740F3485815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5F368433-7DE6-32F2-2446-213CB458F535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2926613-1B09-77A9-D383-3A63BFF96C9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B317ACD-03E5-2FA9-9298-8E733428A811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421BC3C-F76B-191B-0FF4-0AF7281FDFBC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F0E2374-B453-8A14-9FB8-C71601E37CC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DFE1D5F8-8CF7-769E-30D0-FB7B5E50BC3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A867B5F3-0F89-2651-3C56-FAA99F87440A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865F0977-2579-E923-DE12-F823243E33B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35EEB13-7B47-8966-A21B-85501405A15B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2CAFAFA4-2AB7-500B-FFF2-B55B8C4E2226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CAF9FCBD-181A-0394-304E-BCC7E2C32F9F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EBE64B3-8B5E-CD5A-99B4-FADFB6FDBB67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61C32BE6-D04C-2954-C47C-57AF4DC13DA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FE5107C-18F2-EA03-874B-688D2A44594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8DD40070-573C-2F85-730C-4C46850227D8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62B48244-CE4E-F973-D0C3-186C13804A59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C65E9E0-105B-1391-8743-28109C4DCDE8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80D191CE-E7A2-10D1-FD98-9C1D45A92DF3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247CD9C-231F-A863-CB9A-D0348995641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6600D31B-7E13-FBEC-392D-4A9EC3F8E800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F76B4A7D-9C09-1E61-BC82-6665CB1CD302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3628AF0-22D7-14F0-DAD3-BBF70D39BC48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A5E6B6F-B981-1600-5013-B9D205B2A44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61822529-730E-944B-B879-A82365634E60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D4F41FEF-8F1B-50DC-90FD-E7AC80ABD5A2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ACF7C1E-E408-35EC-D474-F63F5272435A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228CF07-0BD4-BFF2-5BF4-704FFB16AF47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971C9D68-ADB5-869F-5462-2D4ADC63032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2DEAA16-1A6A-6BFA-89C3-08D001EB2298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0551F9F-281E-5151-8758-60CF7F2C45CB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871F39B2-E994-0782-AA0B-F5B8FB1F64ED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D807C6F-D5C6-27F2-1ADD-EA2C670BDD3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BDFCA0C0-EF89-C108-9670-7C0320D152EC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CBC38597-FFAE-5629-5D50-67151D0D19A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64E00D29-16EF-095B-24D1-483FEAAC0BBE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9DDF9090-FC14-1C9F-5A83-CDB656C7F2CA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F0DF0932-2C99-E493-9A2A-8E1A82BC19B5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9D8B7817-EB4A-7FBD-2596-67620D77F886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B4A8762-A820-EF29-8072-EF03F8FC66F4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EE4C7D27-FD54-22ED-34D4-CCE7C755E6A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245FF305-A075-3E85-EDDD-155E448F1186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6FD6400-3FEC-8C8D-7A25-0D7A9B9A2A37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65C9B58A-66C2-32E3-2608-C7FD6A523F7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773383E-322A-D709-F759-85BFF1C8B5E2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060E2A4-D6B1-80CF-97EF-024ED4337D64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B55F2BF7-303C-E2B4-1F77-83B0089CF8A4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8FCA8BE2-2587-235B-E08D-CF5F4886C7D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BF9F904-68D4-F9CB-148E-DA573997A4BF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6ED20E-EE49-1B7B-7287-F81BA77CB1CC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96C6CB-DABF-BEF6-3EEC-9C4DFAC7B5EA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60957DD-1363-2AA5-B22E-9C513D4B96E9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3FB0D3D-F869-BBFF-783E-186FF85066DD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61CF224-3782-DE3E-E4F6-98102B75DB0E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1BF601-72DE-4D36-5CB3-5A5A2408A1D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5766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3" pos="617" userDrawn="1">
          <p15:clr>
            <a:srgbClr val="F26B43"/>
          </p15:clr>
        </p15:guide>
        <p15:guide id="4" pos="13038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1467" userDrawn="1">
          <p15:clr>
            <a:srgbClr val="F26B43"/>
          </p15:clr>
        </p15:guide>
        <p15:guide id="9" pos="1666" userDrawn="1">
          <p15:clr>
            <a:srgbClr val="F26B43"/>
          </p15:clr>
        </p15:guide>
        <p15:guide id="10" pos="2715" userDrawn="1">
          <p15:clr>
            <a:srgbClr val="F26B43"/>
          </p15:clr>
        </p15:guide>
        <p15:guide id="11" pos="2512" userDrawn="1">
          <p15:clr>
            <a:srgbClr val="F26B43"/>
          </p15:clr>
        </p15:guide>
        <p15:guide id="12" pos="3561" userDrawn="1">
          <p15:clr>
            <a:srgbClr val="F26B43"/>
          </p15:clr>
        </p15:guide>
        <p15:guide id="13" pos="3762" userDrawn="1">
          <p15:clr>
            <a:srgbClr val="F26B43"/>
          </p15:clr>
        </p15:guide>
        <p15:guide id="14" pos="4611" userDrawn="1">
          <p15:clr>
            <a:srgbClr val="F26B43"/>
          </p15:clr>
        </p15:guide>
        <p15:guide id="15" pos="4811" userDrawn="1">
          <p15:clr>
            <a:srgbClr val="F26B43"/>
          </p15:clr>
        </p15:guide>
        <p15:guide id="16" pos="5657" userDrawn="1">
          <p15:clr>
            <a:srgbClr val="F26B43"/>
          </p15:clr>
        </p15:guide>
        <p15:guide id="17" pos="5859" userDrawn="1">
          <p15:clr>
            <a:srgbClr val="F26B43"/>
          </p15:clr>
        </p15:guide>
        <p15:guide id="18" pos="6905" userDrawn="1">
          <p15:clr>
            <a:srgbClr val="F26B43"/>
          </p15:clr>
        </p15:guide>
        <p15:guide id="19" pos="6707" userDrawn="1">
          <p15:clr>
            <a:srgbClr val="F26B43"/>
          </p15:clr>
        </p15:guide>
        <p15:guide id="20" pos="7756" userDrawn="1">
          <p15:clr>
            <a:srgbClr val="F26B43"/>
          </p15:clr>
        </p15:guide>
        <p15:guide id="21" pos="7955" userDrawn="1">
          <p15:clr>
            <a:srgbClr val="F26B43"/>
          </p15:clr>
        </p15:guide>
        <p15:guide id="22" pos="8802" userDrawn="1">
          <p15:clr>
            <a:srgbClr val="F26B43"/>
          </p15:clr>
        </p15:guide>
        <p15:guide id="23" pos="9043" userDrawn="1">
          <p15:clr>
            <a:srgbClr val="F26B43"/>
          </p15:clr>
        </p15:guide>
        <p15:guide id="24" pos="9850" userDrawn="1">
          <p15:clr>
            <a:srgbClr val="F26B43"/>
          </p15:clr>
        </p15:guide>
        <p15:guide id="25" pos="10092" userDrawn="1">
          <p15:clr>
            <a:srgbClr val="F26B43"/>
          </p15:clr>
        </p15:guide>
        <p15:guide id="26" pos="10899" userDrawn="1">
          <p15:clr>
            <a:srgbClr val="F26B43"/>
          </p15:clr>
        </p15:guide>
        <p15:guide id="27" pos="11141" userDrawn="1">
          <p15:clr>
            <a:srgbClr val="F26B43"/>
          </p15:clr>
        </p15:guide>
        <p15:guide id="28" pos="11987" userDrawn="1">
          <p15:clr>
            <a:srgbClr val="F26B43"/>
          </p15:clr>
        </p15:guide>
        <p15:guide id="29" pos="121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618ABC-7E2C-BA53-0A6B-F00B16508D1A}"/>
              </a:ext>
            </a:extLst>
          </p:cNvPr>
          <p:cNvGrpSpPr/>
          <p:nvPr userDrawn="1"/>
        </p:nvGrpSpPr>
        <p:grpSpPr>
          <a:xfrm>
            <a:off x="-708836" y="5"/>
            <a:ext cx="500606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FA0DC8-C4AB-9F93-BC49-B950CA22D86A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C37EED-B0E5-F740-51DA-F5C6582BC362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DC92B8-95ED-D295-9877-FDA24260F99E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AC3190-E41E-130D-BB44-66F5C42074D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76E05-51F7-F190-D230-3A5553B2D42A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F1AD4A-E395-2215-5154-50FEC059ACBD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31949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652" r:id="rId16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Relationship Id="rId9" Type="http://schemas.openxmlformats.org/officeDocument/2006/relationships/image" Target="../media/image4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D5BD64F-AB56-34B0-4F8E-396C953DE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230" y="1487000"/>
            <a:ext cx="17922770" cy="1268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63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5920861" y="2396041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6809020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8243451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910-60E8-8DDD-B079-D3C3AC4A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56D89F7F-BB12-ADA9-CBD3-C3DFE5A03379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경기도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62848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13479204" y="519409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5265775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13513480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95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EB977C81-5C3A-F9F1-D73C-302CF4684BC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20A4349-834C-BC06-152C-DF8A1F46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143" y="6628347"/>
            <a:ext cx="6072437" cy="3691807"/>
          </a:xfrm>
          <a:prstGeom prst="rect">
            <a:avLst/>
          </a:prstGeom>
        </p:spPr>
      </p:pic>
      <p:sp>
        <p:nvSpPr>
          <p:cNvPr id="4" name="직사각형 7">
            <a:extLst>
              <a:ext uri="{FF2B5EF4-FFF2-40B4-BE49-F238E27FC236}">
                <a16:creationId xmlns:a16="http://schemas.microsoft.com/office/drawing/2014/main" id="{EB4FE942-06D0-F36D-B3FB-BD545FCF2A91}"/>
              </a:ext>
            </a:extLst>
          </p:cNvPr>
          <p:cNvSpPr/>
          <p:nvPr/>
        </p:nvSpPr>
        <p:spPr>
          <a:xfrm>
            <a:off x="4741069" y="2963582"/>
            <a:ext cx="6241366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나중에 카드 뉴스로 지역별 면적을 지역의 에너지 소비량 크기와 비례해서 맞출 것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1CC840C7-5F50-5883-9BA5-D4E53E4F3FB2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3FC4C58-F1CD-7051-D751-EA1A930DCE68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5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FED95201-D712-2E11-057E-51AA92E89C0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9FFC92B-BC5C-DF18-5E45-BE235B85886C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B4EB231-B656-F6F7-6B93-8BCCBD6D9930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1198248-ED26-E200-133E-32C08D678BBF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9C0D5-2A51-E80B-0916-9743EF32B0D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5C2DC208-C7B9-972B-F74A-5D2657269D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" name="그림 16">
            <a:extLst>
              <a:ext uri="{FF2B5EF4-FFF2-40B4-BE49-F238E27FC236}">
                <a16:creationId xmlns:a16="http://schemas.microsoft.com/office/drawing/2014/main" id="{74D96773-945C-1BAC-ADCB-EBF2BA692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DF1A0201-CBEA-334C-3F38-F3B8B8F9CFCC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16B32F0-0FE2-088C-B956-1E0C5089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075" t="31552"/>
          <a:stretch/>
        </p:blipFill>
        <p:spPr>
          <a:xfrm>
            <a:off x="16314400" y="10114280"/>
            <a:ext cx="503318" cy="1273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1FCE1-F2C4-19E6-2B58-268FAD332D81}"/>
              </a:ext>
            </a:extLst>
          </p:cNvPr>
          <p:cNvSpPr txBox="1"/>
          <p:nvPr/>
        </p:nvSpPr>
        <p:spPr>
          <a:xfrm>
            <a:off x="16457564" y="10114280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>
                <a:solidFill>
                  <a:schemeClr val="tx1"/>
                </a:solidFill>
              </a:rPr>
              <a:t>석유</a:t>
            </a:r>
            <a:endParaRPr lang="ko-KR" alt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BF36C-E133-1D36-0712-9028CD53DB5B}"/>
              </a:ext>
            </a:extLst>
          </p:cNvPr>
          <p:cNvSpPr txBox="1"/>
          <p:nvPr/>
        </p:nvSpPr>
        <p:spPr>
          <a:xfrm>
            <a:off x="16457564" y="10283777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가스</a:t>
            </a:r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E44F-A9B2-FAE5-8748-1A3D1EC6264F}"/>
              </a:ext>
            </a:extLst>
          </p:cNvPr>
          <p:cNvSpPr txBox="1"/>
          <p:nvPr/>
        </p:nvSpPr>
        <p:spPr>
          <a:xfrm>
            <a:off x="16457564" y="10436839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석탄</a:t>
            </a:r>
            <a:endParaRPr lang="ko-KR" alt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7F5DF-5383-CC83-BBD9-378D2F426CE4}"/>
              </a:ext>
            </a:extLst>
          </p:cNvPr>
          <p:cNvSpPr txBox="1"/>
          <p:nvPr/>
        </p:nvSpPr>
        <p:spPr>
          <a:xfrm>
            <a:off x="16457564" y="10598782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/>
              <a:t>열</a:t>
            </a:r>
            <a:endParaRPr lang="ko-KR" alt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30200-C465-31D2-4674-C190D92A1EBE}"/>
              </a:ext>
            </a:extLst>
          </p:cNvPr>
          <p:cNvSpPr txBox="1"/>
          <p:nvPr/>
        </p:nvSpPr>
        <p:spPr>
          <a:xfrm>
            <a:off x="16457564" y="10826228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/>
              <a:t>등등</a:t>
            </a:r>
            <a:r>
              <a:rPr lang="en-US" altLang="ko-KR" sz="700" b="1" dirty="0"/>
              <a:t>..</a:t>
            </a:r>
            <a:endParaRPr lang="ko-KR" altLang="en-US" sz="700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E29EE53-6D60-8887-43D7-5018DA8A1736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1870DC0-55E6-9ED2-8864-D4D09E2736E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28C937B-95DE-183D-F557-77B2BB5CAA9E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9A4B7C4-59B2-9F52-ED1A-3575B655CD96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9B7E-1328-257B-BDC9-E8A549BED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2C89AE97-C4B2-65D4-1F00-77E2CED79FDD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시군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1922079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722E-9FD8-7362-BE5F-4D4696B2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4FD16-047E-3BFB-AD42-F3CCEAE5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4898A4-A2E2-9A79-FD74-CF70173144E7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 시군 전체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3C23F-60A4-B87C-7499-B1A23D3BCF55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348EA8-0071-D613-AFD3-A5B2105CB62B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A9DA37-F6C0-06B6-0DBF-CD90045F575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F9CCC0-061F-8B9A-1CE3-FB0EA0A9DA57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472A9-3C39-7DAF-047C-FC8276E73A07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3A73128-39F3-7934-2EFA-E162325F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3FA077-6AFE-2957-3972-82C19CED5DFD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F58DBB-1C3A-1512-3769-54B3B590DEA7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7CA96-48BB-D446-9B31-A1A04E6C28E8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F9589A-55B5-9E14-B2ED-7B4C3ECA31BA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ED4FCC-70DB-4294-A0FC-134F4F00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1413C2A7-E6FC-6611-43D9-DA2527637304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A036-246D-348C-F7A1-5D0DC31F5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9495548-21B8-64B8-E89E-8CCA1F80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B49B9960-9B66-8415-6AD2-1B66748D4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AA2C3-73DD-5FB3-B4AF-60DD5490A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3D1AED0F-9128-70FE-CF8D-1DF6E1B60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B00810E-A769-1479-C508-CF16178010B1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F4F3D-4A76-1A2C-71E7-95D53BAD1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9CF2DFD6-F50A-9B49-BD77-6EBF0FBDB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64475B37-46F5-EE40-1722-23AB8E587B36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4160CDEC-4E55-B044-F764-E8774A619034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48531C5-94D3-8891-8037-E341096F38B0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경기도 지도를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 시군으로 전부 보여주고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 전체를 </a:t>
            </a:r>
            <a:r>
              <a:rPr lang="en-US" altLang="ko-KR" sz="1400" b="1" dirty="0">
                <a:solidFill>
                  <a:schemeClr val="tx1"/>
                </a:solidFill>
              </a:rPr>
              <a:t>zoom out </a:t>
            </a:r>
            <a:r>
              <a:rPr lang="ko-KR" altLang="en-US" sz="1400" b="1" dirty="0">
                <a:solidFill>
                  <a:schemeClr val="tx1"/>
                </a:solidFill>
              </a:rPr>
              <a:t>된 상태로 보여줄 때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초기상태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</a:rPr>
              <a:t>에는 왼쪽 탭은 없고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지도가 크게 보여져야함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해당 시군에 </a:t>
            </a:r>
            <a:r>
              <a:rPr lang="en-US" altLang="ko-KR" sz="1400" b="1" dirty="0">
                <a:solidFill>
                  <a:schemeClr val="tx1"/>
                </a:solidFill>
              </a:rPr>
              <a:t>mouse-on </a:t>
            </a:r>
            <a:r>
              <a:rPr lang="ko-KR" altLang="en-US" sz="1400" b="1" dirty="0">
                <a:solidFill>
                  <a:schemeClr val="tx1"/>
                </a:solidFill>
              </a:rPr>
              <a:t>시키면</a:t>
            </a:r>
            <a:r>
              <a:rPr lang="en-US" altLang="ko-KR" sz="1400" b="1" dirty="0">
                <a:solidFill>
                  <a:schemeClr val="tx1"/>
                </a:solidFill>
              </a:rPr>
              <a:t>, 3</a:t>
            </a:r>
            <a:r>
              <a:rPr lang="ko-KR" altLang="en-US" sz="1400" b="1" dirty="0">
                <a:solidFill>
                  <a:schemeClr val="tx1"/>
                </a:solidFill>
              </a:rPr>
              <a:t>개의 지표가 보여짐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47AD972-4F68-2604-BFD2-E35A12A4D5DF}"/>
              </a:ext>
            </a:extLst>
          </p:cNvPr>
          <p:cNvSpPr/>
          <p:nvPr/>
        </p:nvSpPr>
        <p:spPr>
          <a:xfrm>
            <a:off x="3143561" y="4829751"/>
            <a:ext cx="3772039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4CBB016F-48C9-BFD5-E2A0-2FC559679EEB}"/>
              </a:ext>
            </a:extLst>
          </p:cNvPr>
          <p:cNvSpPr/>
          <p:nvPr/>
        </p:nvSpPr>
        <p:spPr>
          <a:xfrm>
            <a:off x="13479204" y="4829751"/>
            <a:ext cx="7418460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5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402A-BA9A-E9CB-0F8E-A5467B31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E2C35C-9DD2-2262-8B38-7293A3D0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F9DA5B-60D3-A07D-F829-F01ADB198B5C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38B91-7A9D-A24C-9423-83C63E52DD6B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B8EB57-4B08-BABE-831F-A5A64DF53E5E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0AC947-3954-34DE-3721-934EE652E9AA}"/>
              </a:ext>
            </a:extLst>
          </p:cNvPr>
          <p:cNvSpPr/>
          <p:nvPr/>
        </p:nvSpPr>
        <p:spPr>
          <a:xfrm>
            <a:off x="13513479" y="4973282"/>
            <a:ext cx="3462867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87488A-63C9-0DAE-4010-D76D94AC335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621CAA-4E57-AC85-1E87-6723424626DF}"/>
              </a:ext>
            </a:extLst>
          </p:cNvPr>
          <p:cNvSpPr/>
          <p:nvPr/>
        </p:nvSpPr>
        <p:spPr>
          <a:xfrm>
            <a:off x="13330600" y="7269625"/>
            <a:ext cx="3713121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9B5DC7-5157-4728-3B25-C358FBF2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3" y="983083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9140B-562F-8B7D-388A-6472776A4222}"/>
              </a:ext>
            </a:extLst>
          </p:cNvPr>
          <p:cNvSpPr/>
          <p:nvPr/>
        </p:nvSpPr>
        <p:spPr>
          <a:xfrm>
            <a:off x="13330600" y="943373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A1C835-E92B-BDA7-8AA5-9C17304A7A48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A2C19C-5D68-921D-86D0-02703C9E6021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D5AF22-8083-0001-0C27-C962FC175E43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96C4513-78FF-10A6-07C6-7BD7C78B7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74A68B58-DE6F-CCE4-5EFF-410CA448CC8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6B036-BF2B-A680-7677-0340F1853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3A4A2F3-4ABB-BAD8-E3D4-011FCA622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6EEE5B76-D9BF-1813-7470-BDB1BFC17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CEBB3-3DB6-6C83-473C-BA3EF13A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8E1BD6C0-AD0A-6C54-9B36-538F097AB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913C7EA7-9DA4-2754-0C4C-882E49F437EA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83B21-69F9-23AD-E03A-3D2ECC957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D784AE1E-06A5-ABC0-E2A9-2D46E253D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9DDEC8FF-8655-3D2D-EE14-7F544EE1944B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61BD66EA-FE7A-DF1A-F332-AF497F0FE671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F3A7A103-B967-E754-5148-2717180A4E27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어느 한 지역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예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을 누르면 양 옆 </a:t>
            </a:r>
            <a:r>
              <a:rPr lang="en-US" altLang="ko-KR" sz="1400" b="1" dirty="0">
                <a:solidFill>
                  <a:schemeClr val="tx1"/>
                </a:solidFill>
              </a:rPr>
              <a:t>tab</a:t>
            </a:r>
            <a:r>
              <a:rPr lang="ko-KR" altLang="en-US" sz="1400" b="1" dirty="0">
                <a:solidFill>
                  <a:schemeClr val="tx1"/>
                </a:solidFill>
              </a:rPr>
              <a:t>에 수원의 기본적인 정보가 나옴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7" name="그림 14">
            <a:extLst>
              <a:ext uri="{FF2B5EF4-FFF2-40B4-BE49-F238E27FC236}">
                <a16:creationId xmlns:a16="http://schemas.microsoft.com/office/drawing/2014/main" id="{8A46B168-B47C-FBD6-75ED-BA49842A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542" y="7930450"/>
            <a:ext cx="2504614" cy="1505433"/>
          </a:xfrm>
          <a:prstGeom prst="rect">
            <a:avLst/>
          </a:prstGeom>
        </p:spPr>
      </p:pic>
      <p:sp>
        <p:nvSpPr>
          <p:cNvPr id="21" name="직사각형 15">
            <a:extLst>
              <a:ext uri="{FF2B5EF4-FFF2-40B4-BE49-F238E27FC236}">
                <a16:creationId xmlns:a16="http://schemas.microsoft.com/office/drawing/2014/main" id="{30BDE781-DACA-BD2A-0E2A-21DFB4CCDA42}"/>
              </a:ext>
            </a:extLst>
          </p:cNvPr>
          <p:cNvSpPr/>
          <p:nvPr/>
        </p:nvSpPr>
        <p:spPr>
          <a:xfrm>
            <a:off x="4848353" y="764695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소비</a:t>
            </a:r>
          </a:p>
        </p:txBody>
      </p:sp>
      <p:pic>
        <p:nvPicPr>
          <p:cNvPr id="22" name="그림 14">
            <a:extLst>
              <a:ext uri="{FF2B5EF4-FFF2-40B4-BE49-F238E27FC236}">
                <a16:creationId xmlns:a16="http://schemas.microsoft.com/office/drawing/2014/main" id="{EFE5BC89-317C-0612-E744-A7D687D85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1316" y="9948720"/>
            <a:ext cx="2504614" cy="1505433"/>
          </a:xfrm>
          <a:prstGeom prst="rect">
            <a:avLst/>
          </a:prstGeom>
        </p:spPr>
      </p:pic>
      <p:sp>
        <p:nvSpPr>
          <p:cNvPr id="23" name="직사각형 15">
            <a:extLst>
              <a:ext uri="{FF2B5EF4-FFF2-40B4-BE49-F238E27FC236}">
                <a16:creationId xmlns:a16="http://schemas.microsoft.com/office/drawing/2014/main" id="{AB4EE131-4E20-19B7-BF24-3260DEB5755B}"/>
              </a:ext>
            </a:extLst>
          </p:cNvPr>
          <p:cNvSpPr/>
          <p:nvPr/>
        </p:nvSpPr>
        <p:spPr>
          <a:xfrm>
            <a:off x="4868576" y="9680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소비</a:t>
            </a:r>
          </a:p>
        </p:txBody>
      </p:sp>
      <p:sp>
        <p:nvSpPr>
          <p:cNvPr id="31" name="직사각형 28">
            <a:extLst>
              <a:ext uri="{FF2B5EF4-FFF2-40B4-BE49-F238E27FC236}">
                <a16:creationId xmlns:a16="http://schemas.microsoft.com/office/drawing/2014/main" id="{995BF442-5948-2A18-F3DE-503C4918E249}"/>
              </a:ext>
            </a:extLst>
          </p:cNvPr>
          <p:cNvSpPr/>
          <p:nvPr/>
        </p:nvSpPr>
        <p:spPr>
          <a:xfrm>
            <a:off x="6465811" y="8190321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산업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직사각형 28">
            <a:extLst>
              <a:ext uri="{FF2B5EF4-FFF2-40B4-BE49-F238E27FC236}">
                <a16:creationId xmlns:a16="http://schemas.microsoft.com/office/drawing/2014/main" id="{B7571911-1586-8358-7E29-78FCB0F1EBCE}"/>
              </a:ext>
            </a:extLst>
          </p:cNvPr>
          <p:cNvSpPr/>
          <p:nvPr/>
        </p:nvSpPr>
        <p:spPr>
          <a:xfrm>
            <a:off x="6465811" y="8450192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수송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직사각형 28">
            <a:extLst>
              <a:ext uri="{FF2B5EF4-FFF2-40B4-BE49-F238E27FC236}">
                <a16:creationId xmlns:a16="http://schemas.microsoft.com/office/drawing/2014/main" id="{5BC990A5-2D33-716E-B25B-BFE9B0C5D85E}"/>
              </a:ext>
            </a:extLst>
          </p:cNvPr>
          <p:cNvSpPr/>
          <p:nvPr/>
        </p:nvSpPr>
        <p:spPr>
          <a:xfrm>
            <a:off x="6465811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  <p:sp>
        <p:nvSpPr>
          <p:cNvPr id="35" name="직사각형 28">
            <a:extLst>
              <a:ext uri="{FF2B5EF4-FFF2-40B4-BE49-F238E27FC236}">
                <a16:creationId xmlns:a16="http://schemas.microsoft.com/office/drawing/2014/main" id="{217FDE08-96E7-271E-8F4A-DDA6A3D82699}"/>
              </a:ext>
            </a:extLst>
          </p:cNvPr>
          <p:cNvSpPr/>
          <p:nvPr/>
        </p:nvSpPr>
        <p:spPr>
          <a:xfrm>
            <a:off x="6465811" y="10230737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36" name="직사각형 28">
            <a:extLst>
              <a:ext uri="{FF2B5EF4-FFF2-40B4-BE49-F238E27FC236}">
                <a16:creationId xmlns:a16="http://schemas.microsoft.com/office/drawing/2014/main" id="{BB0574BD-C38A-4D51-6EEB-C66B36727550}"/>
              </a:ext>
            </a:extLst>
          </p:cNvPr>
          <p:cNvSpPr/>
          <p:nvPr/>
        </p:nvSpPr>
        <p:spPr>
          <a:xfrm>
            <a:off x="6465811" y="1049060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….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7" name="직사각형 28">
            <a:extLst>
              <a:ext uri="{FF2B5EF4-FFF2-40B4-BE49-F238E27FC236}">
                <a16:creationId xmlns:a16="http://schemas.microsoft.com/office/drawing/2014/main" id="{93873C72-9BBE-0F12-ECEF-61525B59F0B1}"/>
              </a:ext>
            </a:extLst>
          </p:cNvPr>
          <p:cNvSpPr/>
          <p:nvPr/>
        </p:nvSpPr>
        <p:spPr>
          <a:xfrm>
            <a:off x="6465811" y="10769594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가스</a:t>
            </a:r>
          </a:p>
        </p:txBody>
      </p:sp>
      <p:sp>
        <p:nvSpPr>
          <p:cNvPr id="38" name="직사각형 28">
            <a:extLst>
              <a:ext uri="{FF2B5EF4-FFF2-40B4-BE49-F238E27FC236}">
                <a16:creationId xmlns:a16="http://schemas.microsoft.com/office/drawing/2014/main" id="{A89CB761-E328-3E26-07E6-2B0ED8B37118}"/>
              </a:ext>
            </a:extLst>
          </p:cNvPr>
          <p:cNvSpPr/>
          <p:nvPr/>
        </p:nvSpPr>
        <p:spPr>
          <a:xfrm>
            <a:off x="3700897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</p:spTree>
    <p:extLst>
      <p:ext uri="{BB962C8B-B14F-4D97-AF65-F5344CB8AC3E}">
        <p14:creationId xmlns:p14="http://schemas.microsoft.com/office/powerpoint/2010/main" val="385023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2075-8082-9080-52EA-FE0E1732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A4D73-1D61-570B-0016-62346F43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90D27E-5F43-1FAB-CA6C-72E9E74229DB}"/>
              </a:ext>
            </a:extLst>
          </p:cNvPr>
          <p:cNvSpPr/>
          <p:nvPr/>
        </p:nvSpPr>
        <p:spPr>
          <a:xfrm>
            <a:off x="6838419" y="3859731"/>
            <a:ext cx="1712913" cy="1502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선택가능한 지역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포천시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화성시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B37D4-EBC9-8CEF-27AC-4A6A089EB19F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17CA8-A6F1-CC76-00F0-3543F2CD7293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05530-865A-CF20-85CB-7C98627C848E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CE60F-D7C9-24E3-2CC1-AD57B4B118D2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E12E2C-9BDC-9C01-0FB8-C37AA43A2776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8DDF1B-54A7-022B-5F74-34ADFC06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24866D-4395-6C84-0196-F80883EAEF17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D7D29D-7EDE-5F5B-B366-6A8246A19FD1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ADFFE-83FB-CCFB-37D3-34CEEB8A2B3B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27684D-5AE0-B02C-CD6B-033C0E851725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5057FC-6083-A5CF-E573-AF374C7A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3FCE312B-8864-F427-B8AE-4F3ADB269CCB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0101-F644-FD00-C228-A21762DE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D12EE4F-2314-AF19-93DF-05024865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A667650C-7CAD-7F03-9871-05B9308F6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3F6A8-169C-92E4-DB23-38B803B39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EECA2A43-1B39-849F-702B-E26E5DE74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242608D-5C2C-21DA-5CB5-5218121B42B6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89D6-6715-9BFA-A39E-046A4EF0E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6F8030DF-6072-4E43-52DE-ACA78AC5C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A364C0EA-A921-8A84-A3E7-A3F64DAEAE09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F10A064F-3E68-B801-3B14-5E8EEA2A7BBA}"/>
              </a:ext>
            </a:extLst>
          </p:cNvPr>
          <p:cNvSpPr/>
          <p:nvPr/>
        </p:nvSpPr>
        <p:spPr>
          <a:xfrm>
            <a:off x="10880195" y="7361778"/>
            <a:ext cx="795339" cy="1652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에너지사용량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9A503D8E-67E3-73A1-E186-3822CCD0B4E1}"/>
              </a:ext>
            </a:extLst>
          </p:cNvPr>
          <p:cNvSpPr/>
          <p:nvPr/>
        </p:nvSpPr>
        <p:spPr>
          <a:xfrm>
            <a:off x="4971540" y="4976086"/>
            <a:ext cx="1542571" cy="2841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 기본 현황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D46EC780-6C37-0F48-0AA4-CF584754035F}"/>
              </a:ext>
            </a:extLst>
          </p:cNvPr>
          <p:cNvSpPr/>
          <p:nvPr/>
        </p:nvSpPr>
        <p:spPr>
          <a:xfrm>
            <a:off x="12927510" y="2384083"/>
            <a:ext cx="4064544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지역을 </a:t>
            </a:r>
            <a:r>
              <a:rPr lang="en-US" altLang="ko-KR" sz="1400" b="1" dirty="0">
                <a:solidFill>
                  <a:schemeClr val="tx1"/>
                </a:solidFill>
              </a:rPr>
              <a:t>drag &amp;drop </a:t>
            </a:r>
            <a:r>
              <a:rPr lang="ko-KR" altLang="en-US" sz="1400" b="1" dirty="0">
                <a:solidFill>
                  <a:schemeClr val="tx1"/>
                </a:solidFill>
              </a:rPr>
              <a:t>해서 비교하는 툴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38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6DB1-CF80-E833-9BB6-5D895EE1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26E5B-53B7-C9AB-191E-CE236CDB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E62D4-3801-2B74-9D15-0E7E4AA02A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07D082-E354-2C46-2282-8B0CA62A7B9C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3DFA4-9893-4F5B-151C-51A0466B30A9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AD1A7B-3AA6-5F78-9617-BA16C2D33FF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96E060-F9CF-0DD2-20A6-5C719C019B4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BEC30-5530-6A9F-2B4C-2574204D234F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32E51B-3147-4701-4147-C2A64ECD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4AB69-1FEC-1B63-C243-39BF4097135B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70FC1-EAF6-26DF-14EC-7C958FDD4F65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9A1C1-5ED4-B9F3-D29A-632530775535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253610-E6F3-4443-63D4-3EA74773B208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82625-9BCE-87EB-36C2-966B966E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68E3EC21-287F-B845-E309-1DB0E610605E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119B5-F971-2EDA-4764-57B8A159B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7DE8186-981D-C159-BAD0-C10549B9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F990DDB8-5633-875C-5254-5A3E87B3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9BE66-29CE-83AB-3B8F-BDA0C821A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22" y="7030940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1DE961E3-0369-B460-E43B-FDAAB5A85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320" y="8185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43DAD207-7DC6-8290-2D06-98EBC2DB806D}"/>
              </a:ext>
            </a:extLst>
          </p:cNvPr>
          <p:cNvSpPr/>
          <p:nvPr/>
        </p:nvSpPr>
        <p:spPr>
          <a:xfrm>
            <a:off x="1161737" y="2674945"/>
            <a:ext cx="17773963" cy="91170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600" dirty="0">
                <a:solidFill>
                  <a:schemeClr val="tx1"/>
                </a:solidFill>
              </a:rPr>
              <a:t>에너지 바우처</a:t>
            </a:r>
          </a:p>
        </p:txBody>
      </p:sp>
    </p:spTree>
    <p:extLst>
      <p:ext uri="{BB962C8B-B14F-4D97-AF65-F5344CB8AC3E}">
        <p14:creationId xmlns:p14="http://schemas.microsoft.com/office/powerpoint/2010/main" val="942431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9B3C-75DE-0774-D3A4-A6E56C2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196F-9875-F9C3-0E42-574F408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8F8F2-E8E8-5749-1112-8AD1034F7279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48CAD-6CD6-0EB4-B27A-8318C1DE2F5A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C1452-282D-0845-9725-952AE931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2B7D1-EE45-9338-E751-A04243B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149" y="2539442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DA69C-2AD6-82CB-0408-6DFFDDA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8F77E-CA2D-0DD6-DCF8-7B3325E44826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18BB851E-08A5-EA3F-321E-969E9941E37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D3700-2248-1422-F5E1-2A8199B7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B244D88F-8248-CEC8-B21F-C78E83654CA0}"/>
              </a:ext>
            </a:extLst>
          </p:cNvPr>
          <p:cNvSpPr/>
          <p:nvPr/>
        </p:nvSpPr>
        <p:spPr>
          <a:xfrm>
            <a:off x="9033669" y="5918663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산업</a:t>
            </a: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587F504E-237E-FE62-216B-DE6F14650AFD}"/>
              </a:ext>
            </a:extLst>
          </p:cNvPr>
          <p:cNvSpPr/>
          <p:nvPr/>
        </p:nvSpPr>
        <p:spPr>
          <a:xfrm>
            <a:off x="9033669" y="612703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수송</a:t>
            </a: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B6348000-3780-E8C2-2B0B-9C91CF64ADA2}"/>
              </a:ext>
            </a:extLst>
          </p:cNvPr>
          <p:cNvSpPr/>
          <p:nvPr/>
        </p:nvSpPr>
        <p:spPr>
          <a:xfrm>
            <a:off x="9033669" y="633067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5A5B9E85-3C35-BFFD-6301-FCEE3769E3AE}"/>
              </a:ext>
            </a:extLst>
          </p:cNvPr>
          <p:cNvSpPr/>
          <p:nvPr/>
        </p:nvSpPr>
        <p:spPr>
          <a:xfrm>
            <a:off x="9033669" y="653431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상업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0F162224-47F7-1D6B-C97E-02C85B49090C}"/>
              </a:ext>
            </a:extLst>
          </p:cNvPr>
          <p:cNvSpPr/>
          <p:nvPr/>
        </p:nvSpPr>
        <p:spPr>
          <a:xfrm>
            <a:off x="9033669" y="673795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공공</a:t>
            </a: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D5E730FD-DE02-A03B-3B56-3EA30793AF57}"/>
              </a:ext>
            </a:extLst>
          </p:cNvPr>
          <p:cNvSpPr/>
          <p:nvPr/>
        </p:nvSpPr>
        <p:spPr>
          <a:xfrm>
            <a:off x="7790844" y="10303796"/>
            <a:ext cx="4594596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산업부문 최종에너지 소비량</a:t>
            </a:r>
          </a:p>
        </p:txBody>
      </p:sp>
    </p:spTree>
    <p:extLst>
      <p:ext uri="{BB962C8B-B14F-4D97-AF65-F5344CB8AC3E}">
        <p14:creationId xmlns:p14="http://schemas.microsoft.com/office/powerpoint/2010/main" val="2767793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CD9F-CFBB-EC3A-A9AD-6CFCC630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CB619B-7252-AEC3-9FAD-A9F7BBC6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590E65-582D-4F86-7D1F-77CFE4A859C2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F60E6-FAD9-FD13-6C5A-F9803A695548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B11B8-5A5A-CC14-145D-402DCD2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2B302A74-71C3-72CB-54AD-F73BE6C8B07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C013-CDB3-D3D9-2C29-9365ADA9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32" name="직사각형 1">
            <a:extLst>
              <a:ext uri="{FF2B5EF4-FFF2-40B4-BE49-F238E27FC236}">
                <a16:creationId xmlns:a16="http://schemas.microsoft.com/office/drawing/2014/main" id="{38C6FB0D-619D-ABCE-3092-709EB8CB98AE}"/>
              </a:ext>
            </a:extLst>
          </p:cNvPr>
          <p:cNvSpPr/>
          <p:nvPr/>
        </p:nvSpPr>
        <p:spPr>
          <a:xfrm>
            <a:off x="10553078" y="5883489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석유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6F8E4BA6-8D15-370D-61EA-EA653ED312B9}"/>
              </a:ext>
            </a:extLst>
          </p:cNvPr>
          <p:cNvSpPr/>
          <p:nvPr/>
        </p:nvSpPr>
        <p:spPr>
          <a:xfrm>
            <a:off x="10553078" y="609185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가스</a:t>
            </a: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35122C47-1B73-3F1B-7396-8453D4B30E69}"/>
              </a:ext>
            </a:extLst>
          </p:cNvPr>
          <p:cNvSpPr/>
          <p:nvPr/>
        </p:nvSpPr>
        <p:spPr>
          <a:xfrm>
            <a:off x="10553078" y="629549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전력</a:t>
            </a:r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43AFC8C-9D99-4CE9-BC16-31E2A072ECC6}"/>
              </a:ext>
            </a:extLst>
          </p:cNvPr>
          <p:cNvSpPr/>
          <p:nvPr/>
        </p:nvSpPr>
        <p:spPr>
          <a:xfrm>
            <a:off x="10553078" y="649913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C75A6EB7-FF8D-3529-F205-B62645906987}"/>
              </a:ext>
            </a:extLst>
          </p:cNvPr>
          <p:cNvSpPr/>
          <p:nvPr/>
        </p:nvSpPr>
        <p:spPr>
          <a:xfrm>
            <a:off x="10553078" y="670277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신재생 및 기타</a:t>
            </a:r>
          </a:p>
        </p:txBody>
      </p:sp>
    </p:spTree>
    <p:extLst>
      <p:ext uri="{BB962C8B-B14F-4D97-AF65-F5344CB8AC3E}">
        <p14:creationId xmlns:p14="http://schemas.microsoft.com/office/powerpoint/2010/main" val="6485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98F-001C-B793-3FBD-8334662D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E2867-F552-F6FF-0D20-42E3813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E0313-66F3-260D-672F-87B572F3540D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28FC2-E5EB-26E2-1441-65B0BFC1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26A40-C6E1-4B14-A88B-C90E10A2E7AF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941E-DEBB-DFEA-FF7F-B74FD5428C2A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B7756-BF80-27E9-430E-ECD33753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7F93-434C-295D-37DB-FDC7C1AF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BC01B8D9-26E0-280F-3072-D7F0994A535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6C15D7A8-6E9C-116D-81AC-6B841B9589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55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3892-19C4-0247-37ED-91EC94B8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B427B3-594B-4A4D-3CAD-00E8E8BB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40707-3D8A-F625-04DF-5ED0F81983AE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6BB6B-F27A-5D80-5010-81D9DA9F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E96E97-8512-1A5F-FE1D-F388B8A63CD4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3608FD-8D6E-C426-AC93-63379C14F5ED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1B5-351E-518F-E330-0273B563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08C9-EE53-0803-9763-F5F7A83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43490BD8-F84C-85A9-CA87-B678413D0C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4D6963D-3AB1-C5C2-A833-78D466FAA3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28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5975981" y="1587238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5975981" y="24775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618999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5975981" y="32183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618999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5975981" y="39592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618999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5975981" y="47000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618999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8052431" y="1587238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8052431" y="23759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826644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8052431" y="31167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826644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8052431" y="38576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826644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8052431" y="4598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826644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8052431" y="5339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826644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8052431" y="6080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826644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618999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846711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10285512" y="1587238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10285512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1049952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10285512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1049952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10285512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1049952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10285512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1049952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108731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12901019" y="1587238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12901019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1311503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12901019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1311503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12901019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1311503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12901019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1311503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12901019" y="5339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1311503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134886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5975981" y="17663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618999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8052431" y="175046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10285512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12901019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826644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1049952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1311503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675470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742415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917257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984202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1183998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1250943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1439014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505959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5975981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5975981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618999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5975981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618999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5975981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618999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5975981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618999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8052431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8052431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826644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8052431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826644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8052431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826644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8052431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826644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8052431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826644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8052431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826644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10463314" y="1244338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10463314" y="1423448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1067733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10463314" y="2164281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1067733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10463314" y="2905114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1067733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10463314" y="36459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1067733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10463314" y="43867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1067733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618999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846711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1144038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4" y="11547365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93" y="6131198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9249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44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3831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7257854" y="1045550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558124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1254882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12548822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1428698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675470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742415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917257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984202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1314088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1381033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1239122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1338638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480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6481" y="6153838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14574414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26159181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4858378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4858378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507239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4858378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507239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4858378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507239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4858378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507239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6934828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6934828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714884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6934828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714884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6934828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714884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6934828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714884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6934828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714884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6934828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714884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9345712" y="1244338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9345712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955972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9345712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955972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9345712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955972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9345712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955972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507239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734951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99333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1646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6228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11961219" y="1244338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11961219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1217523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11961219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1217523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11961219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1217523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11961219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1217523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11961219" y="438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1217523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125488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1735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844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7799971" y="8179260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639154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6728682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F674BB6-BED4-3F05-457D-270A85C7E5AE}"/>
                </a:ext>
              </a:extLst>
            </p:cNvPr>
            <p:cNvSpPr txBox="1"/>
            <p:nvPr/>
          </p:nvSpPr>
          <p:spPr>
            <a:xfrm>
              <a:off x="4025997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서울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2465A06-6354-B342-1420-AB04096C8BDF}"/>
                </a:ext>
              </a:extLst>
            </p:cNvPr>
            <p:cNvSpPr txBox="1"/>
            <p:nvPr/>
          </p:nvSpPr>
          <p:spPr>
            <a:xfrm>
              <a:off x="5077884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강원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10743976" y="3617611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7247148" y="4705557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7185935" y="5516317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8740563" y="4542651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8899627" y="54954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9765082" y="467142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10427336" y="4659751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10986579" y="4671423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9826035" y="5582289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10542591" y="5497135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11154707" y="5590326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1055680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359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639154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33" y="8077200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935" y="8261033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6008690" y="9780203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977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2697" y="8650401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288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3267" y="9059329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64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3837" y="9348127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292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8167" y="9640215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880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739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904720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1092944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826020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760958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692807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624753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99513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105418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1177973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1242737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1305531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1366524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1411833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1454324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494056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538452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57742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6391540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6451101" y="11966405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330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1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12" y="12471399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403" y="12612253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94" y="12712699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85" y="12903199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476" y="13058199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10932168" y="13250333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5397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088" y="13525499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4779" y="13614399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4470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161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852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3543" y="13842999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234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2930" y="14016855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9550000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개 시도별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31750" y="9231049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43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56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8745054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9429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965548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11459608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78655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73262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67868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6247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1022004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1077208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1191833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1247037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13064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13659145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1420907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4752974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5323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5816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84049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9051841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6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4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pic>
        <p:nvPicPr>
          <p:cNvPr id="22" name="그래픽 91" descr="남자 윤곽선">
            <a:extLst>
              <a:ext uri="{FF2B5EF4-FFF2-40B4-BE49-F238E27FC236}">
                <a16:creationId xmlns:a16="http://schemas.microsoft.com/office/drawing/2014/main" id="{C5632999-C877-3871-AC6B-10D9F7D9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660" y="7776270"/>
            <a:ext cx="1461892" cy="2070332"/>
          </a:xfrm>
          <a:prstGeom prst="rect">
            <a:avLst/>
          </a:prstGeom>
        </p:spPr>
      </p:pic>
      <p:pic>
        <p:nvPicPr>
          <p:cNvPr id="23" name="그래픽 95" descr="남자 윤곽선">
            <a:extLst>
              <a:ext uri="{FF2B5EF4-FFF2-40B4-BE49-F238E27FC236}">
                <a16:creationId xmlns:a16="http://schemas.microsoft.com/office/drawing/2014/main" id="{EA421798-0239-9DC1-9B32-F0E99B097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7034" y="8077200"/>
            <a:ext cx="1249402" cy="1769403"/>
          </a:xfrm>
          <a:prstGeom prst="rect">
            <a:avLst/>
          </a:prstGeom>
        </p:spPr>
      </p:pic>
      <p:pic>
        <p:nvPicPr>
          <p:cNvPr id="34" name="그래픽 96" descr="남자 윤곽선">
            <a:extLst>
              <a:ext uri="{FF2B5EF4-FFF2-40B4-BE49-F238E27FC236}">
                <a16:creationId xmlns:a16="http://schemas.microsoft.com/office/drawing/2014/main" id="{94D3E05E-520C-42F4-2A31-A559BE0C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236" y="8261033"/>
            <a:ext cx="1119594" cy="1585569"/>
          </a:xfrm>
          <a:prstGeom prst="rect">
            <a:avLst/>
          </a:prstGeom>
        </p:spPr>
      </p:pic>
      <p:pic>
        <p:nvPicPr>
          <p:cNvPr id="35" name="그래픽 98" descr="남자 윤곽선">
            <a:extLst>
              <a:ext uri="{FF2B5EF4-FFF2-40B4-BE49-F238E27FC236}">
                <a16:creationId xmlns:a16="http://schemas.microsoft.com/office/drawing/2014/main" id="{CEF02E68-4D0A-93B9-F9A9-3FDEB456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29387991" y="9780203"/>
            <a:ext cx="291280" cy="66399"/>
          </a:xfrm>
          <a:prstGeom prst="rect">
            <a:avLst/>
          </a:prstGeom>
        </p:spPr>
      </p:pic>
      <p:pic>
        <p:nvPicPr>
          <p:cNvPr id="36" name="그래픽 99" descr="남자 윤곽선">
            <a:extLst>
              <a:ext uri="{FF2B5EF4-FFF2-40B4-BE49-F238E27FC236}">
                <a16:creationId xmlns:a16="http://schemas.microsoft.com/office/drawing/2014/main" id="{C98F7173-1F83-DABE-5D90-DCEF0F3F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9073" y="8489558"/>
            <a:ext cx="958229" cy="1357044"/>
          </a:xfrm>
          <a:prstGeom prst="rect">
            <a:avLst/>
          </a:prstGeom>
        </p:spPr>
      </p:pic>
      <p:pic>
        <p:nvPicPr>
          <p:cNvPr id="37" name="그래픽 103" descr="남자 윤곽선">
            <a:extLst>
              <a:ext uri="{FF2B5EF4-FFF2-40B4-BE49-F238E27FC236}">
                <a16:creationId xmlns:a16="http://schemas.microsoft.com/office/drawing/2014/main" id="{D1D11025-4B1A-D400-2881-2575028F4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01998" y="8650401"/>
            <a:ext cx="958229" cy="1196201"/>
          </a:xfrm>
          <a:prstGeom prst="rect">
            <a:avLst/>
          </a:prstGeom>
        </p:spPr>
      </p:pic>
      <p:pic>
        <p:nvPicPr>
          <p:cNvPr id="38" name="그래픽 104" descr="남자 윤곽선">
            <a:extLst>
              <a:ext uri="{FF2B5EF4-FFF2-40B4-BE49-F238E27FC236}">
                <a16:creationId xmlns:a16="http://schemas.microsoft.com/office/drawing/2014/main" id="{03BD6678-2B62-A80F-615F-32102F504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2188" y="8772950"/>
            <a:ext cx="958229" cy="1073652"/>
          </a:xfrm>
          <a:prstGeom prst="rect">
            <a:avLst/>
          </a:prstGeom>
        </p:spPr>
      </p:pic>
      <p:pic>
        <p:nvPicPr>
          <p:cNvPr id="39" name="그래픽 106" descr="남자 윤곽선">
            <a:extLst>
              <a:ext uri="{FF2B5EF4-FFF2-40B4-BE49-F238E27FC236}">
                <a16:creationId xmlns:a16="http://schemas.microsoft.com/office/drawing/2014/main" id="{CB0F2D9A-942C-82AF-5951-C0DC3C0E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2568" y="9059329"/>
            <a:ext cx="958229" cy="787273"/>
          </a:xfrm>
          <a:prstGeom prst="rect">
            <a:avLst/>
          </a:prstGeom>
        </p:spPr>
      </p:pic>
      <p:pic>
        <p:nvPicPr>
          <p:cNvPr id="40" name="그래픽 108" descr="남자 윤곽선">
            <a:extLst>
              <a:ext uri="{FF2B5EF4-FFF2-40B4-BE49-F238E27FC236}">
                <a16:creationId xmlns:a16="http://schemas.microsoft.com/office/drawing/2014/main" id="{151A263D-B79E-BDF9-2B5A-89D96FA5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2948" y="9278806"/>
            <a:ext cx="958229" cy="567796"/>
          </a:xfrm>
          <a:prstGeom prst="rect">
            <a:avLst/>
          </a:prstGeom>
        </p:spPr>
      </p:pic>
      <p:pic>
        <p:nvPicPr>
          <p:cNvPr id="41" name="그래픽 109" descr="남자 윤곽선">
            <a:extLst>
              <a:ext uri="{FF2B5EF4-FFF2-40B4-BE49-F238E27FC236}">
                <a16:creationId xmlns:a16="http://schemas.microsoft.com/office/drawing/2014/main" id="{876D4041-C3D3-75EF-E145-CE18899A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83138" y="9348127"/>
            <a:ext cx="958229" cy="498475"/>
          </a:xfrm>
          <a:prstGeom prst="rect">
            <a:avLst/>
          </a:prstGeom>
        </p:spPr>
      </p:pic>
      <p:pic>
        <p:nvPicPr>
          <p:cNvPr id="42" name="그래픽 110" descr="남자 윤곽선">
            <a:extLst>
              <a:ext uri="{FF2B5EF4-FFF2-40B4-BE49-F238E27FC236}">
                <a16:creationId xmlns:a16="http://schemas.microsoft.com/office/drawing/2014/main" id="{E4543540-C048-08BF-AFF5-73EB09A3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2228" y="9508048"/>
            <a:ext cx="419793" cy="338554"/>
          </a:xfrm>
          <a:prstGeom prst="rect">
            <a:avLst/>
          </a:prstGeom>
        </p:spPr>
      </p:pic>
      <p:pic>
        <p:nvPicPr>
          <p:cNvPr id="78" name="그래픽 111" descr="남자 윤곽선">
            <a:extLst>
              <a:ext uri="{FF2B5EF4-FFF2-40B4-BE49-F238E27FC236}">
                <a16:creationId xmlns:a16="http://schemas.microsoft.com/office/drawing/2014/main" id="{CA9BD92D-53DA-741C-38C4-1C5A2046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468" y="9640215"/>
            <a:ext cx="419793" cy="206387"/>
          </a:xfrm>
          <a:prstGeom prst="rect">
            <a:avLst/>
          </a:prstGeom>
        </p:spPr>
      </p:pic>
      <p:pic>
        <p:nvPicPr>
          <p:cNvPr id="103" name="그래픽 112" descr="남자 윤곽선">
            <a:extLst>
              <a:ext uri="{FF2B5EF4-FFF2-40B4-BE49-F238E27FC236}">
                <a16:creationId xmlns:a16="http://schemas.microsoft.com/office/drawing/2014/main" id="{AFA276E5-33DA-471E-D555-3920C513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18108" y="9734484"/>
            <a:ext cx="419793" cy="112118"/>
          </a:xfrm>
          <a:prstGeom prst="rect">
            <a:avLst/>
          </a:prstGeom>
        </p:spPr>
      </p:pic>
      <p:pic>
        <p:nvPicPr>
          <p:cNvPr id="106" name="그래픽 113" descr="남자 윤곽선">
            <a:extLst>
              <a:ext uri="{FF2B5EF4-FFF2-40B4-BE49-F238E27FC236}">
                <a16:creationId xmlns:a16="http://schemas.microsoft.com/office/drawing/2014/main" id="{9ABC35DA-264F-4E53-3106-FEEBF2ABB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3040" y="9800882"/>
            <a:ext cx="419812" cy="457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1B25D4D-CD01-C8BB-F1A3-0F62419372CE}"/>
              </a:ext>
            </a:extLst>
          </p:cNvPr>
          <p:cNvSpPr txBox="1"/>
          <p:nvPr/>
        </p:nvSpPr>
        <p:spPr>
          <a:xfrm>
            <a:off x="22426507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3C386-5868-EFCB-47FE-8458ACFB9108}"/>
              </a:ext>
            </a:extLst>
          </p:cNvPr>
          <p:cNvSpPr txBox="1"/>
          <p:nvPr/>
        </p:nvSpPr>
        <p:spPr>
          <a:xfrm>
            <a:off x="2430874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48FE8D-0268-FC87-130B-00EC0EB89FC3}"/>
              </a:ext>
            </a:extLst>
          </p:cNvPr>
          <p:cNvSpPr txBox="1"/>
          <p:nvPr/>
        </p:nvSpPr>
        <p:spPr>
          <a:xfrm>
            <a:off x="216395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C85F57-ACBF-FF52-D6C9-3F2B7BEFF173}"/>
              </a:ext>
            </a:extLst>
          </p:cNvPr>
          <p:cNvSpPr txBox="1"/>
          <p:nvPr/>
        </p:nvSpPr>
        <p:spPr>
          <a:xfrm>
            <a:off x="2098889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63C17-7778-759B-E4D0-27CDCA28DB80}"/>
              </a:ext>
            </a:extLst>
          </p:cNvPr>
          <p:cNvSpPr txBox="1"/>
          <p:nvPr/>
        </p:nvSpPr>
        <p:spPr>
          <a:xfrm>
            <a:off x="203073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58ACB9-DAF0-F928-CFFA-AC9C21333910}"/>
              </a:ext>
            </a:extLst>
          </p:cNvPr>
          <p:cNvSpPr txBox="1"/>
          <p:nvPr/>
        </p:nvSpPr>
        <p:spPr>
          <a:xfrm>
            <a:off x="196268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E25F48-52FD-95DD-67F9-6D3E4C65D140}"/>
              </a:ext>
            </a:extLst>
          </p:cNvPr>
          <p:cNvSpPr txBox="1"/>
          <p:nvPr/>
        </p:nvSpPr>
        <p:spPr>
          <a:xfrm>
            <a:off x="2333062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13B0FE7-2BE7-ACB9-328E-89268DE966FF}"/>
              </a:ext>
            </a:extLst>
          </p:cNvPr>
          <p:cNvSpPr txBox="1"/>
          <p:nvPr/>
        </p:nvSpPr>
        <p:spPr>
          <a:xfrm>
            <a:off x="2392117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68C40C3-2DC0-4883-6F42-D0A7FBCA8320}"/>
              </a:ext>
            </a:extLst>
          </p:cNvPr>
          <p:cNvSpPr txBox="1"/>
          <p:nvPr/>
        </p:nvSpPr>
        <p:spPr>
          <a:xfrm>
            <a:off x="2515903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99FD83-E52E-2280-1A1C-59D806B3A3FE}"/>
              </a:ext>
            </a:extLst>
          </p:cNvPr>
          <p:cNvSpPr txBox="1"/>
          <p:nvPr/>
        </p:nvSpPr>
        <p:spPr>
          <a:xfrm>
            <a:off x="25806676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332489C-3A1B-6C46-E970-5C5726F08C80}"/>
              </a:ext>
            </a:extLst>
          </p:cNvPr>
          <p:cNvSpPr txBox="1"/>
          <p:nvPr/>
        </p:nvSpPr>
        <p:spPr>
          <a:xfrm>
            <a:off x="2643461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4BA7E7-D66E-79C4-8708-3636B57238F4}"/>
              </a:ext>
            </a:extLst>
          </p:cNvPr>
          <p:cNvSpPr txBox="1"/>
          <p:nvPr/>
        </p:nvSpPr>
        <p:spPr>
          <a:xfrm>
            <a:off x="2704454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1F0BA3-9D4C-A9E4-373C-CE1BD0EDF900}"/>
              </a:ext>
            </a:extLst>
          </p:cNvPr>
          <p:cNvSpPr txBox="1"/>
          <p:nvPr/>
        </p:nvSpPr>
        <p:spPr>
          <a:xfrm>
            <a:off x="2749763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CB292F-DC4A-6EA9-EAD3-9601FB1C5DBB}"/>
              </a:ext>
            </a:extLst>
          </p:cNvPr>
          <p:cNvSpPr txBox="1"/>
          <p:nvPr/>
        </p:nvSpPr>
        <p:spPr>
          <a:xfrm>
            <a:off x="2792254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F241279-6972-CEC8-C79A-FA36770F386F}"/>
              </a:ext>
            </a:extLst>
          </p:cNvPr>
          <p:cNvSpPr txBox="1"/>
          <p:nvPr/>
        </p:nvSpPr>
        <p:spPr>
          <a:xfrm>
            <a:off x="283198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CBAC1EE-4B16-EFC8-3D35-6C23DC5D2115}"/>
              </a:ext>
            </a:extLst>
          </p:cNvPr>
          <p:cNvSpPr txBox="1"/>
          <p:nvPr/>
        </p:nvSpPr>
        <p:spPr>
          <a:xfrm>
            <a:off x="2876382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1D1148-1C74-2FD0-5BC5-5C4AF36DC1ED}"/>
              </a:ext>
            </a:extLst>
          </p:cNvPr>
          <p:cNvSpPr txBox="1"/>
          <p:nvPr/>
        </p:nvSpPr>
        <p:spPr>
          <a:xfrm>
            <a:off x="2915350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A4DD861-5834-4631-E561-1AC3BB3F998B}"/>
              </a:ext>
            </a:extLst>
          </p:cNvPr>
          <p:cNvSpPr txBox="1"/>
          <p:nvPr/>
        </p:nvSpPr>
        <p:spPr>
          <a:xfrm>
            <a:off x="2292930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31</a:t>
            </a:r>
            <a:r>
              <a:rPr lang="ko-KR" altLang="en-US" dirty="0"/>
              <a:t>개 시군별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155" name="그래픽 90" descr="남자 단색으로 채워진">
            <a:extLst>
              <a:ext uri="{FF2B5EF4-FFF2-40B4-BE49-F238E27FC236}">
                <a16:creationId xmlns:a16="http://schemas.microsoft.com/office/drawing/2014/main" id="{7B2E3ED6-14D9-1A17-D95E-EC31D34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11051" y="9231049"/>
            <a:ext cx="589836" cy="615553"/>
          </a:xfrm>
          <a:prstGeom prst="rect">
            <a:avLst/>
          </a:prstGeom>
        </p:spPr>
      </p:pic>
      <p:pic>
        <p:nvPicPr>
          <p:cNvPr id="156" name="그래픽 97" descr="남자 윤곽선">
            <a:extLst>
              <a:ext uri="{FF2B5EF4-FFF2-40B4-BE49-F238E27FC236}">
                <a16:creationId xmlns:a16="http://schemas.microsoft.com/office/drawing/2014/main" id="{018FFED1-B9A8-9818-0836-78A49D37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28733" y="8650400"/>
            <a:ext cx="958229" cy="1196202"/>
          </a:xfrm>
          <a:prstGeom prst="rect">
            <a:avLst/>
          </a:prstGeom>
        </p:spPr>
      </p:pic>
      <p:pic>
        <p:nvPicPr>
          <p:cNvPr id="157" name="그래픽 100" descr="남자 윤곽선">
            <a:extLst>
              <a:ext uri="{FF2B5EF4-FFF2-40B4-BE49-F238E27FC236}">
                <a16:creationId xmlns:a16="http://schemas.microsoft.com/office/drawing/2014/main" id="{94A0A22B-4B06-16C5-7FF2-2F8FF5A4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2870" y="8772950"/>
            <a:ext cx="958229" cy="10736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4490E4B-8F6A-A71B-CEC6-DF9BC31661F4}"/>
              </a:ext>
            </a:extLst>
          </p:cNvPr>
          <p:cNvSpPr txBox="1"/>
          <p:nvPr/>
        </p:nvSpPr>
        <p:spPr>
          <a:xfrm>
            <a:off x="2212435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9" name="그래픽 118" descr="남자 단색으로 채워진">
            <a:extLst>
              <a:ext uri="{FF2B5EF4-FFF2-40B4-BE49-F238E27FC236}">
                <a16:creationId xmlns:a16="http://schemas.microsoft.com/office/drawing/2014/main" id="{9BFAEC69-7F81-C6BB-BE12-E183BBAA8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28730" y="8585200"/>
            <a:ext cx="589836" cy="1261402"/>
          </a:xfrm>
          <a:prstGeom prst="rect">
            <a:avLst/>
          </a:prstGeom>
        </p:spPr>
      </p:pic>
      <p:grpSp>
        <p:nvGrpSpPr>
          <p:cNvPr id="161" name="그룹 42">
            <a:extLst>
              <a:ext uri="{FF2B5EF4-FFF2-40B4-BE49-F238E27FC236}">
                <a16:creationId xmlns:a16="http://schemas.microsoft.com/office/drawing/2014/main" id="{B4D0BAF1-CDFB-04AE-B6DB-F5F403F123C8}"/>
              </a:ext>
            </a:extLst>
          </p:cNvPr>
          <p:cNvGrpSpPr/>
          <p:nvPr/>
        </p:nvGrpSpPr>
        <p:grpSpPr>
          <a:xfrm>
            <a:off x="19719629" y="11966405"/>
            <a:ext cx="369331" cy="2096169"/>
            <a:chOff x="1710031" y="12753805"/>
            <a:chExt cx="369331" cy="2096169"/>
          </a:xfrm>
        </p:grpSpPr>
        <p:pic>
          <p:nvPicPr>
            <p:cNvPr id="162" name="그래픽 23" descr="동전 윤곽선">
              <a:extLst>
                <a:ext uri="{FF2B5EF4-FFF2-40B4-BE49-F238E27FC236}">
                  <a16:creationId xmlns:a16="http://schemas.microsoft.com/office/drawing/2014/main" id="{38412C10-D450-E976-59DD-26F55F90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63" name="그래픽 24" descr="동전 윤곽선">
              <a:extLst>
                <a:ext uri="{FF2B5EF4-FFF2-40B4-BE49-F238E27FC236}">
                  <a16:creationId xmlns:a16="http://schemas.microsoft.com/office/drawing/2014/main" id="{DA4E9CB1-A24B-16A1-6B3B-0E3A5418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64" name="그래픽 25" descr="동전 윤곽선">
              <a:extLst>
                <a:ext uri="{FF2B5EF4-FFF2-40B4-BE49-F238E27FC236}">
                  <a16:creationId xmlns:a16="http://schemas.microsoft.com/office/drawing/2014/main" id="{84979553-C1E4-4960-C800-4D820203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65" name="그래픽 27" descr="동전 윤곽선">
              <a:extLst>
                <a:ext uri="{FF2B5EF4-FFF2-40B4-BE49-F238E27FC236}">
                  <a16:creationId xmlns:a16="http://schemas.microsoft.com/office/drawing/2014/main" id="{A414BFD4-00D8-592A-4456-1925DD6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66" name="그래픽 28" descr="동전 윤곽선">
              <a:extLst>
                <a:ext uri="{FF2B5EF4-FFF2-40B4-BE49-F238E27FC236}">
                  <a16:creationId xmlns:a16="http://schemas.microsoft.com/office/drawing/2014/main" id="{0F17C4E9-9ED4-7C9A-A6A2-C9D2D911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67" name="그래픽 29" descr="동전 윤곽선">
              <a:extLst>
                <a:ext uri="{FF2B5EF4-FFF2-40B4-BE49-F238E27FC236}">
                  <a16:creationId xmlns:a16="http://schemas.microsoft.com/office/drawing/2014/main" id="{3FBBA9DB-CC32-AF99-DC25-3E6A4A31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68" name="그래픽 30" descr="동전 윤곽선">
              <a:extLst>
                <a:ext uri="{FF2B5EF4-FFF2-40B4-BE49-F238E27FC236}">
                  <a16:creationId xmlns:a16="http://schemas.microsoft.com/office/drawing/2014/main" id="{36EB20B9-9029-5D1D-B1B8-3F2755D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69" name="그래픽 31" descr="동전 윤곽선">
              <a:extLst>
                <a:ext uri="{FF2B5EF4-FFF2-40B4-BE49-F238E27FC236}">
                  <a16:creationId xmlns:a16="http://schemas.microsoft.com/office/drawing/2014/main" id="{A3A66408-56AB-9474-C88E-36870DDB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70" name="그래픽 32" descr="동전 윤곽선">
              <a:extLst>
                <a:ext uri="{FF2B5EF4-FFF2-40B4-BE49-F238E27FC236}">
                  <a16:creationId xmlns:a16="http://schemas.microsoft.com/office/drawing/2014/main" id="{8D302CA2-F8F3-476A-E934-F6AE3DEE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71" name="그림 43">
            <a:extLst>
              <a:ext uri="{FF2B5EF4-FFF2-40B4-BE49-F238E27FC236}">
                <a16:creationId xmlns:a16="http://schemas.microsoft.com/office/drawing/2014/main" id="{3F281F4B-5E83-06DE-4188-0F15F9FC8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2858" y="12170832"/>
            <a:ext cx="365792" cy="1892778"/>
          </a:xfrm>
          <a:prstGeom prst="rect">
            <a:avLst/>
          </a:prstGeom>
        </p:spPr>
      </p:pic>
      <p:pic>
        <p:nvPicPr>
          <p:cNvPr id="172" name="그림 44">
            <a:extLst>
              <a:ext uri="{FF2B5EF4-FFF2-40B4-BE49-F238E27FC236}">
                <a16:creationId xmlns:a16="http://schemas.microsoft.com/office/drawing/2014/main" id="{99983D16-5633-6B70-256C-6FE91A8FF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2549" y="12335932"/>
            <a:ext cx="365792" cy="1727678"/>
          </a:xfrm>
          <a:prstGeom prst="rect">
            <a:avLst/>
          </a:prstGeom>
        </p:spPr>
      </p:pic>
      <p:pic>
        <p:nvPicPr>
          <p:cNvPr id="173" name="그림 45">
            <a:extLst>
              <a:ext uri="{FF2B5EF4-FFF2-40B4-BE49-F238E27FC236}">
                <a16:creationId xmlns:a16="http://schemas.microsoft.com/office/drawing/2014/main" id="{D2AB983F-899A-CD5F-E197-BD42F8222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240" y="12471399"/>
            <a:ext cx="365792" cy="1592211"/>
          </a:xfrm>
          <a:prstGeom prst="rect">
            <a:avLst/>
          </a:prstGeom>
        </p:spPr>
      </p:pic>
      <p:pic>
        <p:nvPicPr>
          <p:cNvPr id="174" name="그림 46">
            <a:extLst>
              <a:ext uri="{FF2B5EF4-FFF2-40B4-BE49-F238E27FC236}">
                <a16:creationId xmlns:a16="http://schemas.microsoft.com/office/drawing/2014/main" id="{A3CDA579-F1A7-2E4D-6993-846B5BE3B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931" y="12612253"/>
            <a:ext cx="365792" cy="1451357"/>
          </a:xfrm>
          <a:prstGeom prst="rect">
            <a:avLst/>
          </a:prstGeom>
        </p:spPr>
      </p:pic>
      <p:pic>
        <p:nvPicPr>
          <p:cNvPr id="175" name="그림 47">
            <a:extLst>
              <a:ext uri="{FF2B5EF4-FFF2-40B4-BE49-F238E27FC236}">
                <a16:creationId xmlns:a16="http://schemas.microsoft.com/office/drawing/2014/main" id="{52278E83-7C34-2467-C9C4-7153AB973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1622" y="12712699"/>
            <a:ext cx="365792" cy="1350911"/>
          </a:xfrm>
          <a:prstGeom prst="rect">
            <a:avLst/>
          </a:prstGeom>
        </p:spPr>
      </p:pic>
      <p:pic>
        <p:nvPicPr>
          <p:cNvPr id="176" name="그림 48">
            <a:extLst>
              <a:ext uri="{FF2B5EF4-FFF2-40B4-BE49-F238E27FC236}">
                <a16:creationId xmlns:a16="http://schemas.microsoft.com/office/drawing/2014/main" id="{760B4BE5-0670-9CF6-A439-5742A905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313" y="12903199"/>
            <a:ext cx="365792" cy="1160411"/>
          </a:xfrm>
          <a:prstGeom prst="rect">
            <a:avLst/>
          </a:prstGeom>
        </p:spPr>
      </p:pic>
      <p:pic>
        <p:nvPicPr>
          <p:cNvPr id="177" name="그림 49">
            <a:extLst>
              <a:ext uri="{FF2B5EF4-FFF2-40B4-BE49-F238E27FC236}">
                <a16:creationId xmlns:a16="http://schemas.microsoft.com/office/drawing/2014/main" id="{09E4C8AF-D21D-2D1C-3FC1-82231E26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1004" y="13058199"/>
            <a:ext cx="365792" cy="1005411"/>
          </a:xfrm>
          <a:prstGeom prst="rect">
            <a:avLst/>
          </a:prstGeom>
        </p:spPr>
      </p:pic>
      <p:grpSp>
        <p:nvGrpSpPr>
          <p:cNvPr id="178" name="그룹 50">
            <a:extLst>
              <a:ext uri="{FF2B5EF4-FFF2-40B4-BE49-F238E27FC236}">
                <a16:creationId xmlns:a16="http://schemas.microsoft.com/office/drawing/2014/main" id="{2874C625-C22D-EDC8-D85B-562FC5BC6C81}"/>
              </a:ext>
            </a:extLst>
          </p:cNvPr>
          <p:cNvGrpSpPr/>
          <p:nvPr/>
        </p:nvGrpSpPr>
        <p:grpSpPr>
          <a:xfrm>
            <a:off x="24200696" y="13250333"/>
            <a:ext cx="369331" cy="812241"/>
            <a:chOff x="1710031" y="12753805"/>
            <a:chExt cx="369331" cy="2096169"/>
          </a:xfrm>
        </p:grpSpPr>
        <p:pic>
          <p:nvPicPr>
            <p:cNvPr id="179" name="그래픽 51" descr="동전 윤곽선">
              <a:extLst>
                <a:ext uri="{FF2B5EF4-FFF2-40B4-BE49-F238E27FC236}">
                  <a16:creationId xmlns:a16="http://schemas.microsoft.com/office/drawing/2014/main" id="{B99DE2BC-CD15-49CE-59C8-B3790896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80" name="그래픽 52" descr="동전 윤곽선">
              <a:extLst>
                <a:ext uri="{FF2B5EF4-FFF2-40B4-BE49-F238E27FC236}">
                  <a16:creationId xmlns:a16="http://schemas.microsoft.com/office/drawing/2014/main" id="{87092DF5-6AC7-670B-904E-EC6D5432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81" name="그래픽 53" descr="동전 윤곽선">
              <a:extLst>
                <a:ext uri="{FF2B5EF4-FFF2-40B4-BE49-F238E27FC236}">
                  <a16:creationId xmlns:a16="http://schemas.microsoft.com/office/drawing/2014/main" id="{40DD9B9F-C03E-46E3-265B-97C3B2D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82" name="그래픽 54" descr="동전 윤곽선">
              <a:extLst>
                <a:ext uri="{FF2B5EF4-FFF2-40B4-BE49-F238E27FC236}">
                  <a16:creationId xmlns:a16="http://schemas.microsoft.com/office/drawing/2014/main" id="{DFDC0C86-0001-953F-61FB-1DBCA4A2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83" name="그래픽 55" descr="동전 윤곽선">
              <a:extLst>
                <a:ext uri="{FF2B5EF4-FFF2-40B4-BE49-F238E27FC236}">
                  <a16:creationId xmlns:a16="http://schemas.microsoft.com/office/drawing/2014/main" id="{5A00E6E4-8F79-CB5B-70BA-4C439ACB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84" name="그래픽 56" descr="동전 윤곽선">
              <a:extLst>
                <a:ext uri="{FF2B5EF4-FFF2-40B4-BE49-F238E27FC236}">
                  <a16:creationId xmlns:a16="http://schemas.microsoft.com/office/drawing/2014/main" id="{71B6A44B-3509-E202-A82E-9087C3C8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85" name="그래픽 57" descr="동전 윤곽선">
              <a:extLst>
                <a:ext uri="{FF2B5EF4-FFF2-40B4-BE49-F238E27FC236}">
                  <a16:creationId xmlns:a16="http://schemas.microsoft.com/office/drawing/2014/main" id="{59D1AE01-ADDD-4C53-6DAF-00318915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86" name="그래픽 58" descr="동전 윤곽선">
              <a:extLst>
                <a:ext uri="{FF2B5EF4-FFF2-40B4-BE49-F238E27FC236}">
                  <a16:creationId xmlns:a16="http://schemas.microsoft.com/office/drawing/2014/main" id="{94C8BC2D-F651-0326-ADAA-77ECBC92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87" name="그래픽 59" descr="동전 윤곽선">
              <a:extLst>
                <a:ext uri="{FF2B5EF4-FFF2-40B4-BE49-F238E27FC236}">
                  <a16:creationId xmlns:a16="http://schemas.microsoft.com/office/drawing/2014/main" id="{8F22F4FA-ED7C-B473-DB54-8592B114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88" name="그림 60">
            <a:extLst>
              <a:ext uri="{FF2B5EF4-FFF2-40B4-BE49-F238E27FC236}">
                <a16:creationId xmlns:a16="http://schemas.microsoft.com/office/drawing/2014/main" id="{DDE1EE45-7E4F-E717-ED9F-92A582EC4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925" y="13381566"/>
            <a:ext cx="365792" cy="682044"/>
          </a:xfrm>
          <a:prstGeom prst="rect">
            <a:avLst/>
          </a:prstGeom>
        </p:spPr>
      </p:pic>
      <p:pic>
        <p:nvPicPr>
          <p:cNvPr id="189" name="그림 64">
            <a:extLst>
              <a:ext uri="{FF2B5EF4-FFF2-40B4-BE49-F238E27FC236}">
                <a16:creationId xmlns:a16="http://schemas.microsoft.com/office/drawing/2014/main" id="{3FE5449C-6F72-93AD-0A54-AE9A077A0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3616" y="13525499"/>
            <a:ext cx="365792" cy="538111"/>
          </a:xfrm>
          <a:prstGeom prst="rect">
            <a:avLst/>
          </a:prstGeom>
        </p:spPr>
      </p:pic>
      <p:pic>
        <p:nvPicPr>
          <p:cNvPr id="190" name="그림 68">
            <a:extLst>
              <a:ext uri="{FF2B5EF4-FFF2-40B4-BE49-F238E27FC236}">
                <a16:creationId xmlns:a16="http://schemas.microsoft.com/office/drawing/2014/main" id="{42C47868-6C2D-D852-65A8-A98E28C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3307" y="13614399"/>
            <a:ext cx="365792" cy="449211"/>
          </a:xfrm>
          <a:prstGeom prst="rect">
            <a:avLst/>
          </a:prstGeom>
        </p:spPr>
      </p:pic>
      <p:pic>
        <p:nvPicPr>
          <p:cNvPr id="191" name="그림 69">
            <a:extLst>
              <a:ext uri="{FF2B5EF4-FFF2-40B4-BE49-F238E27FC236}">
                <a16:creationId xmlns:a16="http://schemas.microsoft.com/office/drawing/2014/main" id="{6772942F-7CD2-5E0A-BCC0-46D18D747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2998" y="13693242"/>
            <a:ext cx="365792" cy="370368"/>
          </a:xfrm>
          <a:prstGeom prst="rect">
            <a:avLst/>
          </a:prstGeom>
        </p:spPr>
      </p:pic>
      <p:pic>
        <p:nvPicPr>
          <p:cNvPr id="192" name="그림 70">
            <a:extLst>
              <a:ext uri="{FF2B5EF4-FFF2-40B4-BE49-F238E27FC236}">
                <a16:creationId xmlns:a16="http://schemas.microsoft.com/office/drawing/2014/main" id="{B6FBF88D-42FB-9ED9-71B2-206AE6B5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2689" y="13725056"/>
            <a:ext cx="365792" cy="338554"/>
          </a:xfrm>
          <a:prstGeom prst="rect">
            <a:avLst/>
          </a:prstGeom>
        </p:spPr>
      </p:pic>
      <p:pic>
        <p:nvPicPr>
          <p:cNvPr id="193" name="그림 71">
            <a:extLst>
              <a:ext uri="{FF2B5EF4-FFF2-40B4-BE49-F238E27FC236}">
                <a16:creationId xmlns:a16="http://schemas.microsoft.com/office/drawing/2014/main" id="{72FBBD13-955D-6537-A687-518C0D75D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2380" y="13775266"/>
            <a:ext cx="365792" cy="288344"/>
          </a:xfrm>
          <a:prstGeom prst="rect">
            <a:avLst/>
          </a:prstGeom>
        </p:spPr>
      </p:pic>
      <p:pic>
        <p:nvPicPr>
          <p:cNvPr id="194" name="그림 72">
            <a:extLst>
              <a:ext uri="{FF2B5EF4-FFF2-40B4-BE49-F238E27FC236}">
                <a16:creationId xmlns:a16="http://schemas.microsoft.com/office/drawing/2014/main" id="{CC2DAC30-0E6C-116C-2887-B0E2D026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071" y="13842999"/>
            <a:ext cx="365792" cy="220611"/>
          </a:xfrm>
          <a:prstGeom prst="rect">
            <a:avLst/>
          </a:prstGeom>
        </p:spPr>
      </p:pic>
      <p:pic>
        <p:nvPicPr>
          <p:cNvPr id="195" name="그림 73">
            <a:extLst>
              <a:ext uri="{FF2B5EF4-FFF2-40B4-BE49-F238E27FC236}">
                <a16:creationId xmlns:a16="http://schemas.microsoft.com/office/drawing/2014/main" id="{F026F73D-6423-5F67-ACD4-AC89C9A6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1762" y="13967505"/>
            <a:ext cx="365792" cy="96104"/>
          </a:xfrm>
          <a:prstGeom prst="rect">
            <a:avLst/>
          </a:prstGeom>
        </p:spPr>
      </p:pic>
      <p:pic>
        <p:nvPicPr>
          <p:cNvPr id="196" name="그래픽 74" descr="동전 윤곽선">
            <a:extLst>
              <a:ext uri="{FF2B5EF4-FFF2-40B4-BE49-F238E27FC236}">
                <a16:creationId xmlns:a16="http://schemas.microsoft.com/office/drawing/2014/main" id="{35FA7D4B-BF3C-D374-C4A9-9746A2BB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41458" y="14016855"/>
            <a:ext cx="369331" cy="45719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B1C6A0B-6805-D5D5-0381-B3D20E8389DD}"/>
              </a:ext>
            </a:extLst>
          </p:cNvPr>
          <p:cNvSpPr txBox="1"/>
          <p:nvPr/>
        </p:nvSpPr>
        <p:spPr>
          <a:xfrm>
            <a:off x="22924009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5906D5B-1D3D-D38C-10DD-D41778A7432D}"/>
              </a:ext>
            </a:extLst>
          </p:cNvPr>
          <p:cNvSpPr txBox="1"/>
          <p:nvPr/>
        </p:nvSpPr>
        <p:spPr>
          <a:xfrm>
            <a:off x="24728136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D0F9FC8-7C3A-025A-B77D-286FDD0D7B05}"/>
              </a:ext>
            </a:extLst>
          </p:cNvPr>
          <p:cNvSpPr txBox="1"/>
          <p:nvPr/>
        </p:nvSpPr>
        <p:spPr>
          <a:xfrm>
            <a:off x="211341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D048F3-2BA6-E885-BAAA-BD2AC5FCECC5}"/>
              </a:ext>
            </a:extLst>
          </p:cNvPr>
          <p:cNvSpPr txBox="1"/>
          <p:nvPr/>
        </p:nvSpPr>
        <p:spPr>
          <a:xfrm>
            <a:off x="205947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5A7305-8AF6-4714-CB34-80CF7979131C}"/>
              </a:ext>
            </a:extLst>
          </p:cNvPr>
          <p:cNvSpPr txBox="1"/>
          <p:nvPr/>
        </p:nvSpPr>
        <p:spPr>
          <a:xfrm>
            <a:off x="200554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CE82698-D427-8108-007E-B233D1289BA2}"/>
              </a:ext>
            </a:extLst>
          </p:cNvPr>
          <p:cNvSpPr txBox="1"/>
          <p:nvPr/>
        </p:nvSpPr>
        <p:spPr>
          <a:xfrm>
            <a:off x="19516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63C4A0-B38C-E85F-2A0A-C9498164A1DA}"/>
              </a:ext>
            </a:extLst>
          </p:cNvPr>
          <p:cNvSpPr txBox="1"/>
          <p:nvPr/>
        </p:nvSpPr>
        <p:spPr>
          <a:xfrm>
            <a:off x="2348856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EDC1CF6-DFB1-1E8F-C050-F49602FF183E}"/>
              </a:ext>
            </a:extLst>
          </p:cNvPr>
          <p:cNvSpPr txBox="1"/>
          <p:nvPr/>
        </p:nvSpPr>
        <p:spPr>
          <a:xfrm>
            <a:off x="24040617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E554D8C-2669-4857-4A59-BDB3B96C5970}"/>
              </a:ext>
            </a:extLst>
          </p:cNvPr>
          <p:cNvSpPr txBox="1"/>
          <p:nvPr/>
        </p:nvSpPr>
        <p:spPr>
          <a:xfrm>
            <a:off x="2518685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DE1D735-C7C3-ED89-964A-0FF11F0385DD}"/>
              </a:ext>
            </a:extLst>
          </p:cNvPr>
          <p:cNvSpPr txBox="1"/>
          <p:nvPr/>
        </p:nvSpPr>
        <p:spPr>
          <a:xfrm>
            <a:off x="257389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A009AE-F5D0-D71D-E7DF-88DD0CEC1EAD}"/>
              </a:ext>
            </a:extLst>
          </p:cNvPr>
          <p:cNvSpPr txBox="1"/>
          <p:nvPr/>
        </p:nvSpPr>
        <p:spPr>
          <a:xfrm>
            <a:off x="26333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9CCD140-50F5-834A-2E83-F8180E5E4FCA}"/>
              </a:ext>
            </a:extLst>
          </p:cNvPr>
          <p:cNvSpPr txBox="1"/>
          <p:nvPr/>
        </p:nvSpPr>
        <p:spPr>
          <a:xfrm>
            <a:off x="26927673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B7C841-0184-E2BE-9F60-5E387E180D21}"/>
              </a:ext>
            </a:extLst>
          </p:cNvPr>
          <p:cNvSpPr txBox="1"/>
          <p:nvPr/>
        </p:nvSpPr>
        <p:spPr>
          <a:xfrm>
            <a:off x="2747760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6CCEC1-7283-243E-FA36-699CC4D660D6}"/>
              </a:ext>
            </a:extLst>
          </p:cNvPr>
          <p:cNvSpPr txBox="1"/>
          <p:nvPr/>
        </p:nvSpPr>
        <p:spPr>
          <a:xfrm>
            <a:off x="28021502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56F20A7-FB71-E0DA-CD6D-6C14F7D8E452}"/>
              </a:ext>
            </a:extLst>
          </p:cNvPr>
          <p:cNvSpPr txBox="1"/>
          <p:nvPr/>
        </p:nvSpPr>
        <p:spPr>
          <a:xfrm>
            <a:off x="28592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E8478FD-867B-448B-579B-4FAD204E33D0}"/>
              </a:ext>
            </a:extLst>
          </p:cNvPr>
          <p:cNvSpPr txBox="1"/>
          <p:nvPr/>
        </p:nvSpPr>
        <p:spPr>
          <a:xfrm>
            <a:off x="29085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A7F99D1-AFBB-8B2A-AD6D-6D669EBFCED1}"/>
              </a:ext>
            </a:extLst>
          </p:cNvPr>
          <p:cNvSpPr txBox="1"/>
          <p:nvPr/>
        </p:nvSpPr>
        <p:spPr>
          <a:xfrm>
            <a:off x="216734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4ED8B82-A089-6F7A-8D54-8D4DB9D3E70B}"/>
              </a:ext>
            </a:extLst>
          </p:cNvPr>
          <p:cNvSpPr txBox="1"/>
          <p:nvPr/>
        </p:nvSpPr>
        <p:spPr>
          <a:xfrm>
            <a:off x="22320369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6391540" y="2398066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706968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6391540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178" y="11903488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2" y="9705723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6391540" y="2398066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8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7695440" y="514099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9320572" y="5521829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10967057" y="5159002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12115870" y="544124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7085187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8908393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10680691" y="3474812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12115870" y="3558027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6391540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74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D18B621-69AC-9D25-DD2A-23160AB0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13" y="42740"/>
            <a:ext cx="10793287" cy="273139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FFAB2D8-BBEE-EC7D-BA97-27D1217314CA}"/>
              </a:ext>
            </a:extLst>
          </p:cNvPr>
          <p:cNvSpPr/>
          <p:nvPr/>
        </p:nvSpPr>
        <p:spPr>
          <a:xfrm>
            <a:off x="382713" y="1997079"/>
            <a:ext cx="295557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BDE41CA-1B84-E5C2-19D9-45FF4F84AA4B}"/>
              </a:ext>
            </a:extLst>
          </p:cNvPr>
          <p:cNvGrpSpPr/>
          <p:nvPr/>
        </p:nvGrpSpPr>
        <p:grpSpPr>
          <a:xfrm>
            <a:off x="630363" y="3660188"/>
            <a:ext cx="12046472" cy="11082654"/>
            <a:chOff x="-11816493" y="-2510154"/>
            <a:chExt cx="13599989" cy="1248156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89209AC7-3450-1576-486D-C36BCEEEF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24924"/>
            <a:stretch/>
          </p:blipFill>
          <p:spPr>
            <a:xfrm>
              <a:off x="-11816492" y="-2510154"/>
              <a:ext cx="13599988" cy="12481565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EE313ED-88E6-DD24-434E-C7D20DDAB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5508" t="13800" r="26468" b="25557"/>
            <a:stretch/>
          </p:blipFill>
          <p:spPr>
            <a:xfrm>
              <a:off x="-11816493" y="-1330322"/>
              <a:ext cx="13599989" cy="10683871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BDC3A5-4612-27B1-8F9B-D1197A14B387}"/>
              </a:ext>
            </a:extLst>
          </p:cNvPr>
          <p:cNvSpPr/>
          <p:nvPr/>
        </p:nvSpPr>
        <p:spPr>
          <a:xfrm>
            <a:off x="819150" y="3656042"/>
            <a:ext cx="451484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highlight>
                  <a:srgbClr val="FFFF00"/>
                </a:highlight>
              </a:rPr>
              <a:t>에너지바우처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 발급 현황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C6CF06AE-1386-FE22-B31C-79C4BBBC6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253" y="4902996"/>
            <a:ext cx="1874281" cy="50076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3EE6522-563C-3AF2-DD70-19F16ECB87CC}"/>
              </a:ext>
            </a:extLst>
          </p:cNvPr>
          <p:cNvSpPr/>
          <p:nvPr/>
        </p:nvSpPr>
        <p:spPr>
          <a:xfrm>
            <a:off x="7208500" y="4973877"/>
            <a:ext cx="871316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시군구</a:t>
            </a: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07690ED-57E0-8DB5-0849-ADE14DA5F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231" y="4917064"/>
            <a:ext cx="1874281" cy="5007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E0D12615-E0C9-C92A-D814-FA700A430EAB}"/>
              </a:ext>
            </a:extLst>
          </p:cNvPr>
          <p:cNvSpPr/>
          <p:nvPr/>
        </p:nvSpPr>
        <p:spPr>
          <a:xfrm>
            <a:off x="8926478" y="4987945"/>
            <a:ext cx="871316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읍면동</a:t>
            </a:r>
            <a:endParaRPr lang="ko-KR" altLang="en-US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24" name="직사각형 7">
            <a:extLst>
              <a:ext uri="{FF2B5EF4-FFF2-40B4-BE49-F238E27FC236}">
                <a16:creationId xmlns:a16="http://schemas.microsoft.com/office/drawing/2014/main" id="{D8B726B7-82A1-35A7-9251-617C9CC9A242}"/>
              </a:ext>
            </a:extLst>
          </p:cNvPr>
          <p:cNvSpPr/>
          <p:nvPr/>
        </p:nvSpPr>
        <p:spPr>
          <a:xfrm>
            <a:off x="962445" y="5541105"/>
            <a:ext cx="7117371" cy="77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E175FE27-2180-49BE-5FF2-F81EAF6F5B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08" t="18773" r="45778" b="75381"/>
          <a:stretch/>
        </p:blipFill>
        <p:spPr>
          <a:xfrm>
            <a:off x="819150" y="4973877"/>
            <a:ext cx="6102102" cy="9144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2EB0CEB-E6AC-0EFA-B62F-B8422D04023F}"/>
              </a:ext>
            </a:extLst>
          </p:cNvPr>
          <p:cNvSpPr/>
          <p:nvPr/>
        </p:nvSpPr>
        <p:spPr>
          <a:xfrm>
            <a:off x="1312296" y="5195814"/>
            <a:ext cx="1497291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발급가구 수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3A42142-F39B-865C-5340-502AFEB2D95B}"/>
              </a:ext>
            </a:extLst>
          </p:cNvPr>
          <p:cNvSpPr/>
          <p:nvPr/>
        </p:nvSpPr>
        <p:spPr>
          <a:xfrm>
            <a:off x="3117234" y="5195814"/>
            <a:ext cx="1712312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하절기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발급액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원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BCD9504-54BE-DFD9-2C07-EAEB156C5FE9}"/>
              </a:ext>
            </a:extLst>
          </p:cNvPr>
          <p:cNvSpPr/>
          <p:nvPr/>
        </p:nvSpPr>
        <p:spPr>
          <a:xfrm>
            <a:off x="5116793" y="5195814"/>
            <a:ext cx="1712312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동절기 </a:t>
            </a:r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발급액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원</a:t>
            </a:r>
            <a:r>
              <a:rPr lang="en-US" altLang="ko-KR" sz="1400" dirty="0">
                <a:solidFill>
                  <a:schemeClr val="tx1"/>
                </a:solidFill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29" name="직사각형 7">
            <a:extLst>
              <a:ext uri="{FF2B5EF4-FFF2-40B4-BE49-F238E27FC236}">
                <a16:creationId xmlns:a16="http://schemas.microsoft.com/office/drawing/2014/main" id="{EEC440AD-F7A6-F6E5-8470-C7DE230D06E1}"/>
              </a:ext>
            </a:extLst>
          </p:cNvPr>
          <p:cNvSpPr/>
          <p:nvPr/>
        </p:nvSpPr>
        <p:spPr>
          <a:xfrm>
            <a:off x="1114845" y="5693505"/>
            <a:ext cx="7117371" cy="7782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7181969-B207-2325-56F5-3A494E2C2E9D}"/>
              </a:ext>
            </a:extLst>
          </p:cNvPr>
          <p:cNvSpPr/>
          <p:nvPr/>
        </p:nvSpPr>
        <p:spPr>
          <a:xfrm>
            <a:off x="4100788" y="7304364"/>
            <a:ext cx="8152171" cy="6480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90EDFBF-A202-1AB2-3232-DDFBA5B62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6762" y="7106120"/>
            <a:ext cx="4892469" cy="6301295"/>
          </a:xfrm>
          <a:prstGeom prst="rect">
            <a:avLst/>
          </a:prstGeom>
        </p:spPr>
      </p:pic>
      <p:sp>
        <p:nvSpPr>
          <p:cNvPr id="33" name="직사각형 7">
            <a:extLst>
              <a:ext uri="{FF2B5EF4-FFF2-40B4-BE49-F238E27FC236}">
                <a16:creationId xmlns:a16="http://schemas.microsoft.com/office/drawing/2014/main" id="{F4FE62B8-B870-FC3B-3192-56002DBAF4EE}"/>
              </a:ext>
            </a:extLst>
          </p:cNvPr>
          <p:cNvSpPr/>
          <p:nvPr/>
        </p:nvSpPr>
        <p:spPr>
          <a:xfrm>
            <a:off x="-14642726" y="9087822"/>
            <a:ext cx="14155997" cy="1599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경기도 지도에서 수원시 누르면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수원시 지도가 나오고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수원시 지도에서</a:t>
            </a:r>
            <a:r>
              <a:rPr lang="en-US" altLang="ko-KR" sz="3200" dirty="0">
                <a:solidFill>
                  <a:schemeClr val="tx1"/>
                </a:solidFill>
              </a:rPr>
              <a:t> </a:t>
            </a:r>
            <a:r>
              <a:rPr lang="ko-KR" altLang="en-US" sz="3200" dirty="0">
                <a:solidFill>
                  <a:schemeClr val="tx1"/>
                </a:solidFill>
              </a:rPr>
              <a:t>장안구 누르면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>
                <a:solidFill>
                  <a:schemeClr val="tx1"/>
                </a:solidFill>
              </a:rPr>
              <a:t>장안구 지도가 나오고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장안구에 지도에서 </a:t>
            </a:r>
            <a:r>
              <a:rPr lang="ko-KR" altLang="en-US" sz="3200" dirty="0" err="1">
                <a:solidFill>
                  <a:schemeClr val="tx1"/>
                </a:solidFill>
              </a:rPr>
              <a:t>파장동</a:t>
            </a:r>
            <a:r>
              <a:rPr lang="ko-KR" altLang="en-US" sz="3200" dirty="0">
                <a:solidFill>
                  <a:schemeClr val="tx1"/>
                </a:solidFill>
              </a:rPr>
              <a:t> 누르면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 err="1">
                <a:solidFill>
                  <a:schemeClr val="tx1"/>
                </a:solidFill>
              </a:rPr>
              <a:t>파장동</a:t>
            </a:r>
            <a:r>
              <a:rPr lang="ko-KR" altLang="en-US" sz="3200" dirty="0">
                <a:solidFill>
                  <a:schemeClr val="tx1"/>
                </a:solidFill>
              </a:rPr>
              <a:t> 지도가 나오고</a:t>
            </a:r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AB6097AC-31E3-F610-B5E3-1BAC8DBC5EFD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 rot="10800000">
            <a:off x="-486728" y="9887436"/>
            <a:ext cx="4233491" cy="369332"/>
          </a:xfrm>
          <a:prstGeom prst="bentConnector3">
            <a:avLst>
              <a:gd name="adj1" fmla="val 50000"/>
            </a:avLst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7">
            <a:extLst>
              <a:ext uri="{FF2B5EF4-FFF2-40B4-BE49-F238E27FC236}">
                <a16:creationId xmlns:a16="http://schemas.microsoft.com/office/drawing/2014/main" id="{8C0EEF65-C747-0E25-5F4D-CEBC4309319A}"/>
              </a:ext>
            </a:extLst>
          </p:cNvPr>
          <p:cNvSpPr/>
          <p:nvPr/>
        </p:nvSpPr>
        <p:spPr>
          <a:xfrm>
            <a:off x="630363" y="14346629"/>
            <a:ext cx="12046471" cy="15499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DB138945-6CAC-E7A7-8303-7867D2AE147E}"/>
              </a:ext>
            </a:extLst>
          </p:cNvPr>
          <p:cNvSpPr/>
          <p:nvPr/>
        </p:nvSpPr>
        <p:spPr>
          <a:xfrm>
            <a:off x="601944" y="14275919"/>
            <a:ext cx="12074890" cy="15145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  <a:highlight>
                  <a:srgbClr val="FFFF00"/>
                </a:highlight>
              </a:rPr>
              <a:t>에너지바우처란</a:t>
            </a:r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? 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에너지사용이 어려운 가구를 위해</a:t>
            </a:r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전기</a:t>
            </a:r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가스 난방비 등을 지원하는 국가정책입니다</a:t>
            </a:r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. 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신청은 가까운 주민센터나 공식 웹사이트에서 가능하며</a:t>
            </a:r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, 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동</a:t>
            </a:r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·</a:t>
            </a:r>
            <a:r>
              <a:rPr lang="ko-KR" altLang="en-US" sz="3200" dirty="0" err="1">
                <a:solidFill>
                  <a:schemeClr val="tx1"/>
                </a:solidFill>
                <a:highlight>
                  <a:srgbClr val="FFFF00"/>
                </a:highlight>
              </a:rPr>
              <a:t>하절기</a:t>
            </a:r>
            <a:r>
              <a:rPr lang="ko-KR" altLang="en-US" sz="3200" dirty="0">
                <a:solidFill>
                  <a:schemeClr val="tx1"/>
                </a:solidFill>
                <a:highlight>
                  <a:srgbClr val="FFFF00"/>
                </a:highlight>
              </a:rPr>
              <a:t> 에너지 지원을 받을 수 있습니다</a:t>
            </a:r>
            <a:r>
              <a:rPr lang="en-US" altLang="ko-KR" sz="3200" dirty="0"/>
              <a:t>·</a:t>
            </a:r>
          </a:p>
          <a:p>
            <a:pPr algn="ctr"/>
            <a:r>
              <a:rPr lang="en-US" altLang="ko-KR" sz="3200" dirty="0">
                <a:solidFill>
                  <a:schemeClr val="tx1"/>
                </a:solidFill>
                <a:highlight>
                  <a:srgbClr val="FFFF00"/>
                </a:highlight>
              </a:rPr>
              <a:t>https://www.energyv.or.kr/</a:t>
            </a:r>
            <a:endParaRPr lang="ko-KR" altLang="en-US" sz="3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42" name="직사각형 7">
            <a:extLst>
              <a:ext uri="{FF2B5EF4-FFF2-40B4-BE49-F238E27FC236}">
                <a16:creationId xmlns:a16="http://schemas.microsoft.com/office/drawing/2014/main" id="{3B976960-FAFF-A04D-0EEC-1A34EA9CF9B4}"/>
              </a:ext>
            </a:extLst>
          </p:cNvPr>
          <p:cNvSpPr/>
          <p:nvPr/>
        </p:nvSpPr>
        <p:spPr>
          <a:xfrm>
            <a:off x="-14642725" y="11602104"/>
            <a:ext cx="14155997" cy="109781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 err="1">
                <a:solidFill>
                  <a:schemeClr val="tx1"/>
                </a:solidFill>
              </a:rPr>
              <a:t>에너지바우처</a:t>
            </a:r>
            <a:r>
              <a:rPr lang="ko-KR" altLang="en-US" sz="3200" dirty="0">
                <a:solidFill>
                  <a:schemeClr val="tx1"/>
                </a:solidFill>
              </a:rPr>
              <a:t> 정책에 대한 간단한 설명과 홈페이지 링크 소개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(</a:t>
            </a:r>
            <a:r>
              <a:rPr lang="ko-KR" altLang="en-US" sz="3200" dirty="0">
                <a:solidFill>
                  <a:schemeClr val="tx1"/>
                </a:solidFill>
              </a:rPr>
              <a:t>참고로 </a:t>
            </a:r>
            <a:r>
              <a:rPr lang="ko-KR" altLang="en-US" sz="3200" dirty="0" err="1">
                <a:solidFill>
                  <a:schemeClr val="tx1"/>
                </a:solidFill>
              </a:rPr>
              <a:t>에너지바우처</a:t>
            </a:r>
            <a:r>
              <a:rPr lang="ko-KR" altLang="en-US" sz="3200" dirty="0">
                <a:solidFill>
                  <a:schemeClr val="tx1"/>
                </a:solidFill>
              </a:rPr>
              <a:t> 정책은 경기도 정책이 </a:t>
            </a:r>
            <a:r>
              <a:rPr lang="ko-KR" altLang="en-US" sz="3200" b="1" dirty="0">
                <a:solidFill>
                  <a:schemeClr val="tx1"/>
                </a:solidFill>
              </a:rPr>
              <a:t>아님</a:t>
            </a:r>
            <a:r>
              <a:rPr lang="en-US" altLang="ko-KR" sz="3200" dirty="0">
                <a:solidFill>
                  <a:schemeClr val="tx1"/>
                </a:solidFill>
              </a:rPr>
              <a:t>)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7B477C6-5043-D78C-A2D5-056BCA8F0519}"/>
              </a:ext>
            </a:extLst>
          </p:cNvPr>
          <p:cNvCxnSpPr>
            <a:cxnSpLocks/>
            <a:stCxn id="40" idx="1"/>
            <a:endCxn id="42" idx="3"/>
          </p:cNvCxnSpPr>
          <p:nvPr/>
        </p:nvCxnSpPr>
        <p:spPr>
          <a:xfrm rot="10800000">
            <a:off x="-486728" y="12151010"/>
            <a:ext cx="1088672" cy="2882171"/>
          </a:xfrm>
          <a:prstGeom prst="bentConnector3">
            <a:avLst>
              <a:gd name="adj1" fmla="val 50000"/>
            </a:avLst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그림 46">
            <a:extLst>
              <a:ext uri="{FF2B5EF4-FFF2-40B4-BE49-F238E27FC236}">
                <a16:creationId xmlns:a16="http://schemas.microsoft.com/office/drawing/2014/main" id="{45C96B53-E4C4-F907-0765-A754381F05D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5845"/>
          <a:stretch/>
        </p:blipFill>
        <p:spPr>
          <a:xfrm>
            <a:off x="13026686" y="6057127"/>
            <a:ext cx="1753596" cy="2821008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565AFEFA-AC4F-5513-8E65-3CF51255FBA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677" r="42049"/>
          <a:stretch/>
        </p:blipFill>
        <p:spPr>
          <a:xfrm>
            <a:off x="14785171" y="6057127"/>
            <a:ext cx="938212" cy="2821008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C55BD807-CCE4-2491-8134-1FA8CBA0675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085"/>
          <a:stretch/>
        </p:blipFill>
        <p:spPr>
          <a:xfrm>
            <a:off x="15679057" y="6057127"/>
            <a:ext cx="2203372" cy="2821008"/>
          </a:xfrm>
          <a:prstGeom prst="rect">
            <a:avLst/>
          </a:prstGeom>
        </p:spPr>
      </p:pic>
      <p:sp>
        <p:nvSpPr>
          <p:cNvPr id="48" name="직사각형 47">
            <a:extLst>
              <a:ext uri="{FF2B5EF4-FFF2-40B4-BE49-F238E27FC236}">
                <a16:creationId xmlns:a16="http://schemas.microsoft.com/office/drawing/2014/main" id="{042392FE-9B55-C0BB-7B5A-0CAD5D36431E}"/>
              </a:ext>
            </a:extLst>
          </p:cNvPr>
          <p:cNvSpPr/>
          <p:nvPr/>
        </p:nvSpPr>
        <p:spPr>
          <a:xfrm>
            <a:off x="12930802" y="6303428"/>
            <a:ext cx="3992855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에너지바우처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발급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가구수</a:t>
            </a:r>
          </a:p>
        </p:txBody>
      </p:sp>
      <p:sp>
        <p:nvSpPr>
          <p:cNvPr id="65" name="직사각형 7">
            <a:extLst>
              <a:ext uri="{FF2B5EF4-FFF2-40B4-BE49-F238E27FC236}">
                <a16:creationId xmlns:a16="http://schemas.microsoft.com/office/drawing/2014/main" id="{C30397B8-4A51-509F-DD75-D0C556C317F0}"/>
              </a:ext>
            </a:extLst>
          </p:cNvPr>
          <p:cNvSpPr/>
          <p:nvPr/>
        </p:nvSpPr>
        <p:spPr>
          <a:xfrm>
            <a:off x="18209499" y="6233775"/>
            <a:ext cx="14155997" cy="1599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수원시 누른 상태면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solidFill>
                  <a:schemeClr val="tx1"/>
                </a:solidFill>
              </a:rPr>
              <a:t> </a:t>
            </a:r>
            <a:r>
              <a:rPr lang="en-US" altLang="ko-KR" sz="3200" dirty="0">
                <a:solidFill>
                  <a:schemeClr val="tx1"/>
                </a:solidFill>
              </a:rPr>
              <a:t>31</a:t>
            </a:r>
            <a:r>
              <a:rPr lang="ko-KR" altLang="en-US" sz="3200" dirty="0">
                <a:solidFill>
                  <a:schemeClr val="tx1"/>
                </a:solidFill>
              </a:rPr>
              <a:t>개 시도 중 수원의 등수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장안구 누른 상태면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solidFill>
                  <a:schemeClr val="tx1"/>
                </a:solidFill>
              </a:rPr>
              <a:t> 수원시 내 </a:t>
            </a:r>
            <a:r>
              <a:rPr lang="en-US" altLang="ko-KR" sz="3200" dirty="0">
                <a:solidFill>
                  <a:schemeClr val="tx1"/>
                </a:solidFill>
              </a:rPr>
              <a:t>4</a:t>
            </a:r>
            <a:r>
              <a:rPr lang="ko-KR" altLang="en-US" sz="3200" dirty="0">
                <a:solidFill>
                  <a:schemeClr val="tx1"/>
                </a:solidFill>
              </a:rPr>
              <a:t>개 구 중에서 장안구의 등수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 err="1">
                <a:solidFill>
                  <a:schemeClr val="tx1"/>
                </a:solidFill>
              </a:rPr>
              <a:t>파장동</a:t>
            </a:r>
            <a:r>
              <a:rPr lang="ko-KR" altLang="en-US" sz="3200" dirty="0">
                <a:solidFill>
                  <a:schemeClr val="tx1"/>
                </a:solidFill>
              </a:rPr>
              <a:t>  누른 상태면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solidFill>
                  <a:schemeClr val="tx1"/>
                </a:solidFill>
              </a:rPr>
              <a:t> 장안구 내 </a:t>
            </a:r>
            <a:r>
              <a:rPr lang="en-US" altLang="ko-KR" sz="3200" dirty="0">
                <a:solidFill>
                  <a:schemeClr val="tx1"/>
                </a:solidFill>
              </a:rPr>
              <a:t>10</a:t>
            </a:r>
            <a:r>
              <a:rPr lang="ko-KR" altLang="en-US" sz="3200" dirty="0">
                <a:solidFill>
                  <a:schemeClr val="tx1"/>
                </a:solidFill>
              </a:rPr>
              <a:t>개 </a:t>
            </a:r>
            <a:r>
              <a:rPr lang="ko-KR" altLang="en-US" sz="3200" dirty="0" err="1">
                <a:solidFill>
                  <a:schemeClr val="tx1"/>
                </a:solidFill>
              </a:rPr>
              <a:t>읍면동</a:t>
            </a:r>
            <a:r>
              <a:rPr lang="ko-KR" altLang="en-US" sz="3200" dirty="0">
                <a:solidFill>
                  <a:schemeClr val="tx1"/>
                </a:solidFill>
              </a:rPr>
              <a:t> 중에서 파장동의 등수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B3B424D6-0198-EB45-AF70-A3A16EC1F2A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65845"/>
          <a:stretch/>
        </p:blipFill>
        <p:spPr>
          <a:xfrm>
            <a:off x="13026686" y="9191712"/>
            <a:ext cx="1753596" cy="2821008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3F8F4C33-F026-07EB-A1A3-761E183A1A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677" r="42049"/>
          <a:stretch/>
        </p:blipFill>
        <p:spPr>
          <a:xfrm>
            <a:off x="14785171" y="9191712"/>
            <a:ext cx="938212" cy="2821008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A2DCA45-6D03-0EA2-1221-F20473A9237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7085"/>
          <a:stretch/>
        </p:blipFill>
        <p:spPr>
          <a:xfrm>
            <a:off x="15679057" y="9191712"/>
            <a:ext cx="2203372" cy="2821008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C6FEC818-AF85-3901-4E36-4C02B1A67EB8}"/>
              </a:ext>
            </a:extLst>
          </p:cNvPr>
          <p:cNvSpPr/>
          <p:nvPr/>
        </p:nvSpPr>
        <p:spPr>
          <a:xfrm>
            <a:off x="12930802" y="9438013"/>
            <a:ext cx="3992855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tx1"/>
                </a:solidFill>
                <a:highlight>
                  <a:srgbClr val="FFFF00"/>
                </a:highlight>
              </a:rPr>
              <a:t>에너지바우처</a:t>
            </a:r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 발급 </a:t>
            </a:r>
            <a:r>
              <a:rPr lang="ko-KR" altLang="en-US" sz="1400" b="1" dirty="0">
                <a:solidFill>
                  <a:schemeClr val="tx1"/>
                </a:solidFill>
                <a:highlight>
                  <a:srgbClr val="FFFF00"/>
                </a:highlight>
              </a:rPr>
              <a:t>비중</a:t>
            </a:r>
          </a:p>
        </p:txBody>
      </p:sp>
      <p:sp>
        <p:nvSpPr>
          <p:cNvPr id="70" name="직사각형 7">
            <a:extLst>
              <a:ext uri="{FF2B5EF4-FFF2-40B4-BE49-F238E27FC236}">
                <a16:creationId xmlns:a16="http://schemas.microsoft.com/office/drawing/2014/main" id="{14A4093C-600B-EDBD-2A68-74D51E7D581C}"/>
              </a:ext>
            </a:extLst>
          </p:cNvPr>
          <p:cNvSpPr/>
          <p:nvPr/>
        </p:nvSpPr>
        <p:spPr>
          <a:xfrm>
            <a:off x="18209499" y="9438013"/>
            <a:ext cx="14155997" cy="1599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수원시 누른 상태면</a:t>
            </a:r>
            <a:r>
              <a:rPr lang="en-US" altLang="ko-KR" sz="3200" dirty="0">
                <a:solidFill>
                  <a:schemeClr val="tx1"/>
                </a:solidFill>
              </a:rPr>
              <a:t>,</a:t>
            </a:r>
            <a:r>
              <a:rPr lang="ko-KR" altLang="en-US" sz="3200" dirty="0">
                <a:solidFill>
                  <a:schemeClr val="tx1"/>
                </a:solidFill>
              </a:rPr>
              <a:t> 수원시 전체 인구 중 </a:t>
            </a:r>
            <a:r>
              <a:rPr lang="ko-KR" altLang="en-US" sz="3200" dirty="0" err="1">
                <a:solidFill>
                  <a:schemeClr val="tx1"/>
                </a:solidFill>
              </a:rPr>
              <a:t>에너지바우처</a:t>
            </a:r>
            <a:r>
              <a:rPr lang="ko-KR" altLang="en-US" sz="3200" dirty="0">
                <a:solidFill>
                  <a:schemeClr val="tx1"/>
                </a:solidFill>
              </a:rPr>
              <a:t> 발급 받은 가구의 비중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(</a:t>
            </a:r>
            <a:r>
              <a:rPr lang="ko-KR" altLang="en-US" sz="3200" dirty="0">
                <a:solidFill>
                  <a:schemeClr val="tx1"/>
                </a:solidFill>
              </a:rPr>
              <a:t>수원시에 </a:t>
            </a:r>
            <a:r>
              <a:rPr lang="en-US" altLang="ko-KR" sz="3200" dirty="0">
                <a:solidFill>
                  <a:schemeClr val="tx1"/>
                </a:solidFill>
              </a:rPr>
              <a:t>10</a:t>
            </a:r>
            <a:r>
              <a:rPr lang="ko-KR" altLang="en-US" sz="3200" dirty="0">
                <a:solidFill>
                  <a:schemeClr val="tx1"/>
                </a:solidFill>
              </a:rPr>
              <a:t>가구 거주 하는데</a:t>
            </a:r>
            <a:r>
              <a:rPr lang="en-US" altLang="ko-KR" sz="3200" dirty="0">
                <a:solidFill>
                  <a:schemeClr val="tx1"/>
                </a:solidFill>
              </a:rPr>
              <a:t>, 1</a:t>
            </a:r>
            <a:r>
              <a:rPr lang="ko-KR" altLang="en-US" sz="3200" dirty="0">
                <a:solidFill>
                  <a:schemeClr val="tx1"/>
                </a:solidFill>
              </a:rPr>
              <a:t>가구가 발급 받으면 </a:t>
            </a:r>
            <a:r>
              <a:rPr lang="en-US" altLang="ko-KR" sz="3200" dirty="0">
                <a:solidFill>
                  <a:schemeClr val="tx1"/>
                </a:solidFill>
              </a:rPr>
              <a:t>10%)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장안구</a:t>
            </a:r>
            <a:r>
              <a:rPr lang="en-US" altLang="ko-KR" sz="3200" dirty="0">
                <a:solidFill>
                  <a:schemeClr val="tx1"/>
                </a:solidFill>
              </a:rPr>
              <a:t>, </a:t>
            </a:r>
            <a:r>
              <a:rPr lang="ko-KR" altLang="en-US" sz="3200" dirty="0" err="1">
                <a:solidFill>
                  <a:schemeClr val="tx1"/>
                </a:solidFill>
              </a:rPr>
              <a:t>파장동</a:t>
            </a:r>
            <a:r>
              <a:rPr lang="ko-KR" altLang="en-US" sz="3200" dirty="0">
                <a:solidFill>
                  <a:schemeClr val="tx1"/>
                </a:solidFill>
              </a:rPr>
              <a:t> 도 마찬가지로</a:t>
            </a:r>
          </a:p>
        </p:txBody>
      </p:sp>
      <p:pic>
        <p:nvPicPr>
          <p:cNvPr id="73" name="그림 72">
            <a:extLst>
              <a:ext uri="{FF2B5EF4-FFF2-40B4-BE49-F238E27FC236}">
                <a16:creationId xmlns:a16="http://schemas.microsoft.com/office/drawing/2014/main" id="{9E8B0421-835A-06FF-B577-CF09475B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22" t="15280" r="27706" b="81306"/>
          <a:stretch/>
        </p:blipFill>
        <p:spPr>
          <a:xfrm>
            <a:off x="16017320" y="9366570"/>
            <a:ext cx="1874281" cy="533995"/>
          </a:xfrm>
          <a:prstGeom prst="rect">
            <a:avLst/>
          </a:prstGeom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1B6ED072-9AD6-0160-A16C-9AF86A48AD4F}"/>
              </a:ext>
            </a:extLst>
          </p:cNvPr>
          <p:cNvSpPr/>
          <p:nvPr/>
        </p:nvSpPr>
        <p:spPr>
          <a:xfrm>
            <a:off x="16205814" y="9418626"/>
            <a:ext cx="1497291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발급액으로 보기</a:t>
            </a:r>
          </a:p>
        </p:txBody>
      </p:sp>
      <p:pic>
        <p:nvPicPr>
          <p:cNvPr id="75" name="그림 74">
            <a:extLst>
              <a:ext uri="{FF2B5EF4-FFF2-40B4-BE49-F238E27FC236}">
                <a16:creationId xmlns:a16="http://schemas.microsoft.com/office/drawing/2014/main" id="{A4D0565D-1D45-0660-93EC-87C8F6E8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4822" t="15280" r="27706" b="81306"/>
          <a:stretch/>
        </p:blipFill>
        <p:spPr>
          <a:xfrm>
            <a:off x="16017320" y="6270759"/>
            <a:ext cx="1874281" cy="533995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A4721D46-AF77-F197-3E0D-8BB2C94308E8}"/>
              </a:ext>
            </a:extLst>
          </p:cNvPr>
          <p:cNvSpPr/>
          <p:nvPr/>
        </p:nvSpPr>
        <p:spPr>
          <a:xfrm>
            <a:off x="16205814" y="6322815"/>
            <a:ext cx="1497291" cy="42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highlight>
                  <a:srgbClr val="FFFF00"/>
                </a:highlight>
              </a:rPr>
              <a:t>발급액으로 보기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0489B68-EF7B-CDFC-05EA-455870323A78}"/>
              </a:ext>
            </a:extLst>
          </p:cNvPr>
          <p:cNvSpPr/>
          <p:nvPr/>
        </p:nvSpPr>
        <p:spPr>
          <a:xfrm>
            <a:off x="860878" y="6342263"/>
            <a:ext cx="4514849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4AF80CE-DA42-88B9-F6D0-9FFE3545053B}"/>
              </a:ext>
            </a:extLst>
          </p:cNvPr>
          <p:cNvSpPr/>
          <p:nvPr/>
        </p:nvSpPr>
        <p:spPr>
          <a:xfrm>
            <a:off x="7644160" y="2686350"/>
            <a:ext cx="3192910" cy="4537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경기도 </a:t>
            </a:r>
            <a:r>
              <a:rPr lang="ko-KR" altLang="en-US" sz="2000" dirty="0" err="1">
                <a:solidFill>
                  <a:schemeClr val="tx1"/>
                </a:solidFill>
                <a:highlight>
                  <a:srgbClr val="FFFF00"/>
                </a:highlight>
              </a:rPr>
              <a:t>에너지바우처</a:t>
            </a:r>
            <a:r>
              <a:rPr lang="ko-KR" altLang="en-US" sz="2000" dirty="0">
                <a:solidFill>
                  <a:schemeClr val="tx1"/>
                </a:solidFill>
                <a:highlight>
                  <a:srgbClr val="FFFF00"/>
                </a:highlight>
              </a:rPr>
              <a:t> 발급 현황</a:t>
            </a:r>
          </a:p>
        </p:txBody>
      </p:sp>
      <p:sp>
        <p:nvSpPr>
          <p:cNvPr id="79" name="직사각형 7">
            <a:extLst>
              <a:ext uri="{FF2B5EF4-FFF2-40B4-BE49-F238E27FC236}">
                <a16:creationId xmlns:a16="http://schemas.microsoft.com/office/drawing/2014/main" id="{67430942-A526-A2C3-30EA-0EC937AB8B28}"/>
              </a:ext>
            </a:extLst>
          </p:cNvPr>
          <p:cNvSpPr/>
          <p:nvPr/>
        </p:nvSpPr>
        <p:spPr>
          <a:xfrm>
            <a:off x="12252959" y="1981419"/>
            <a:ext cx="1753597" cy="7049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>
                <a:solidFill>
                  <a:schemeClr val="tx1"/>
                </a:solidFill>
              </a:rPr>
              <a:t>추가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B5646104-DF44-EC5F-AF47-6D919BFFBB3D}"/>
              </a:ext>
            </a:extLst>
          </p:cNvPr>
          <p:cNvCxnSpPr>
            <a:cxnSpLocks/>
            <a:stCxn id="78" idx="3"/>
            <a:endCxn id="79" idx="1"/>
          </p:cNvCxnSpPr>
          <p:nvPr/>
        </p:nvCxnSpPr>
        <p:spPr>
          <a:xfrm flipV="1">
            <a:off x="10837070" y="2333885"/>
            <a:ext cx="1415889" cy="579330"/>
          </a:xfrm>
          <a:prstGeom prst="bentConnector3">
            <a:avLst>
              <a:gd name="adj1" fmla="val 50000"/>
            </a:avLst>
          </a:prstGeom>
          <a:ln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22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6391540" y="2442871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75" y="3249005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6391540" y="2442871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1" y="2999589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16" y="7436837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843806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8547220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8684008" y="8238246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8461341" y="7182276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9211567" y="7462810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916122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9215654" y="8883475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916123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9121546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9716045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9898390" y="8239094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9716055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9676366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10330050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10330060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10290372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10849100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11069856" y="8239093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1084911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1080942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1146310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11752662" y="8940607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1146311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11423427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12038959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12140544" y="8192461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12038969" y="7924957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11999281" y="7935442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899164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10091275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1250366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960683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11213419" y="8023308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10756637" y="8708715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10562899" y="8940607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1180588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1146922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855283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851314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12011140" y="7215403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1208197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1216879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9070302" y="8925129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9105892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9821485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593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3007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67117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8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11413068" y="8131482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11228247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1129003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12022398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1078681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1112869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12185191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905446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8753405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8603909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882700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8624076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8648186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8670287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973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6808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70918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93020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064240" y="7651684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178040" y="7620644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86256" y="7596179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00055" y="7571166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23390" y="7644765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310830" y="7669869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03625" y="7698704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00771" y="7540763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96486" y="7517666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22452" y="7612353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617354" y="7589243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56296" y="7773312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51198" y="7750202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85369" y="7879798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80271" y="7856688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02303" y="7968873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97205" y="7945763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4116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3247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105" y="7901168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11462645" y="8063703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1129382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533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98923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9820316" y="7512783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9070302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9054461" y="9311161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875340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9105892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31014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2232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2795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88772" y="7920578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2978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643" y="7012258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9820316" y="7512809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1004973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9846809" y="7739111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9870919" y="7849615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9893021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064240" y="7664600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178040" y="7633560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86256" y="7609094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00055" y="7584082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23390" y="7657681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310830" y="7682785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00771" y="7553678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22452" y="7625269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619892" y="7602159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063391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178525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85351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00061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00049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619477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22120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23206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310320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96221" y="7525219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95500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05224" y="7712549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05709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56296" y="7766646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51198" y="7743536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85370" y="7873132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80272" y="7850022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02303" y="7962207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55932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50288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79358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85163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02023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91669" y="7942020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91389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10194472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10194472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10194472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10194472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10194472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10318629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10318629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10318629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10318629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10318629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10060254" y="736274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10060254" y="740544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10060254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10060254" y="7488416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10060254" y="752740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2173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11140165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913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11238838" y="767886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11238838" y="772131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11350260" y="7784546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11320122" y="8051255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8491868" y="8446036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8508023" y="8771296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8571264" y="8625774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8607879" y="8558466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8469005" y="9355372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8623178" y="7692610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8614449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862783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9098170" y="7761502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8897499" y="7771377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9098170" y="800646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8897499" y="8016336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9098170" y="825142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8897499" y="8261295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9098170" y="849638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8897499" y="8506254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9098170" y="874133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8897499" y="8751213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7929799" y="6969184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1255503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11284811" y="8434514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11394340" y="7732098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1279640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11398913" y="8213285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0656" y="8583330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640074" y="7978802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8650656" y="7849698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8650655" y="7780661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12FD1-9F9F-9313-1C90-4B1230C7E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B6B725B0-B970-AABC-97B4-71C30AE4CBE9}"/>
              </a:ext>
            </a:extLst>
          </p:cNvPr>
          <p:cNvSpPr/>
          <p:nvPr/>
        </p:nvSpPr>
        <p:spPr>
          <a:xfrm>
            <a:off x="1161737" y="2674945"/>
            <a:ext cx="17773963" cy="91170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600" dirty="0">
                <a:solidFill>
                  <a:schemeClr val="tx1"/>
                </a:solidFill>
              </a:rPr>
              <a:t>경기도 에너지 현황</a:t>
            </a:r>
          </a:p>
        </p:txBody>
      </p:sp>
    </p:spTree>
    <p:extLst>
      <p:ext uri="{BB962C8B-B14F-4D97-AF65-F5344CB8AC3E}">
        <p14:creationId xmlns:p14="http://schemas.microsoft.com/office/powerpoint/2010/main" val="160602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AF157B-1AF2-FD73-B539-E602B54D5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47" y="1872867"/>
            <a:ext cx="20757872" cy="11441122"/>
          </a:xfrm>
          <a:prstGeom prst="rect">
            <a:avLst/>
          </a:prstGeom>
        </p:spPr>
      </p:pic>
      <p:sp>
        <p:nvSpPr>
          <p:cNvPr id="4" name="직사각형 7">
            <a:extLst>
              <a:ext uri="{FF2B5EF4-FFF2-40B4-BE49-F238E27FC236}">
                <a16:creationId xmlns:a16="http://schemas.microsoft.com/office/drawing/2014/main" id="{D597CE83-6DD3-A608-613B-D01F33A77B9F}"/>
              </a:ext>
            </a:extLst>
          </p:cNvPr>
          <p:cNvSpPr/>
          <p:nvPr/>
        </p:nvSpPr>
        <p:spPr>
          <a:xfrm>
            <a:off x="-6715276" y="3638058"/>
            <a:ext cx="6449805" cy="159922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전기차 데이터 알려 줘야 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4F618C-4627-6DEF-E823-E96A190A96A5}"/>
              </a:ext>
            </a:extLst>
          </p:cNvPr>
          <p:cNvSpPr/>
          <p:nvPr/>
        </p:nvSpPr>
        <p:spPr>
          <a:xfrm>
            <a:off x="2801259" y="10274556"/>
            <a:ext cx="3135083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-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친환경차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: 100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만대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(10%)</a:t>
            </a:r>
          </a:p>
          <a:p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- 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내연기관차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: 1100</a:t>
            </a:r>
            <a:r>
              <a:rPr lang="ko-KR" altLang="en-US" dirty="0">
                <a:solidFill>
                  <a:schemeClr val="tx1"/>
                </a:solidFill>
                <a:highlight>
                  <a:srgbClr val="FFFF00"/>
                </a:highlight>
              </a:rPr>
              <a:t>만대 </a:t>
            </a:r>
            <a:r>
              <a:rPr lang="en-US" altLang="ko-KR" dirty="0">
                <a:solidFill>
                  <a:schemeClr val="tx1"/>
                </a:solidFill>
                <a:highlight>
                  <a:srgbClr val="FFFF00"/>
                </a:highlight>
              </a:rPr>
              <a:t>(90%)</a:t>
            </a:r>
            <a:endParaRPr lang="ko-KR" altLang="en-US" dirty="0">
              <a:solidFill>
                <a:schemeClr val="tx1"/>
              </a:solidFill>
              <a:highlight>
                <a:srgbClr val="FFFF00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30A510-C8DC-034F-483D-EA1774E345E9}"/>
              </a:ext>
            </a:extLst>
          </p:cNvPr>
          <p:cNvSpPr txBox="1"/>
          <p:nvPr/>
        </p:nvSpPr>
        <p:spPr>
          <a:xfrm>
            <a:off x="-6110514" y="5585028"/>
            <a:ext cx="45865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/>
              <a:t>https://www.gg.go.kr/bbs/boardView.do?bIdx=143722144&amp;bsIdx=548&amp;bcIdx=0&amp;menuId=2780&amp;isManager=false&amp;isCharge=false&amp;page=1</a:t>
            </a:r>
          </a:p>
        </p:txBody>
      </p:sp>
    </p:spTree>
    <p:extLst>
      <p:ext uri="{BB962C8B-B14F-4D97-AF65-F5344CB8AC3E}">
        <p14:creationId xmlns:p14="http://schemas.microsoft.com/office/powerpoint/2010/main" val="77800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36605B-43AF-41A2-B341-AB7AA64A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358338" cy="139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7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CD295-C1F3-EA8B-1132-8490D5A0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7" y="-1"/>
            <a:ext cx="14570221" cy="15123521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81656C5E-45C1-3DA8-E24E-C4A831330F6D}"/>
              </a:ext>
            </a:extLst>
          </p:cNvPr>
          <p:cNvSpPr/>
          <p:nvPr/>
        </p:nvSpPr>
        <p:spPr>
          <a:xfrm>
            <a:off x="11111278" y="2431914"/>
            <a:ext cx="3772039" cy="1225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2" name="직사각형 7">
            <a:extLst>
              <a:ext uri="{FF2B5EF4-FFF2-40B4-BE49-F238E27FC236}">
                <a16:creationId xmlns:a16="http://schemas.microsoft.com/office/drawing/2014/main" id="{5FAA050B-D296-9DE6-CA9B-4E136447AB2D}"/>
              </a:ext>
            </a:extLst>
          </p:cNvPr>
          <p:cNvSpPr/>
          <p:nvPr/>
        </p:nvSpPr>
        <p:spPr>
          <a:xfrm>
            <a:off x="11111280" y="3015574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에너지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2451C6E6-E9AE-1504-7423-92CCDBD215A1}"/>
              </a:ext>
            </a:extLst>
          </p:cNvPr>
          <p:cNvSpPr/>
          <p:nvPr/>
        </p:nvSpPr>
        <p:spPr>
          <a:xfrm>
            <a:off x="11111279" y="5603131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재생에너지</a:t>
            </a:r>
          </a:p>
        </p:txBody>
      </p:sp>
      <p:sp>
        <p:nvSpPr>
          <p:cNvPr id="9" name="직사각형 7">
            <a:extLst>
              <a:ext uri="{FF2B5EF4-FFF2-40B4-BE49-F238E27FC236}">
                <a16:creationId xmlns:a16="http://schemas.microsoft.com/office/drawing/2014/main" id="{F9B848D7-F212-C21F-86A6-07536F3C7BD4}"/>
              </a:ext>
            </a:extLst>
          </p:cNvPr>
          <p:cNvSpPr/>
          <p:nvPr/>
        </p:nvSpPr>
        <p:spPr>
          <a:xfrm>
            <a:off x="14593782" y="2431915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소비</a:t>
            </a: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1C1101F9-C4E6-795B-DDE1-8A8623206605}"/>
              </a:ext>
            </a:extLst>
          </p:cNvPr>
          <p:cNvSpPr/>
          <p:nvPr/>
        </p:nvSpPr>
        <p:spPr>
          <a:xfrm>
            <a:off x="14593781" y="3501957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1117722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96FAC480-D841-04C0-1ED4-A0F2B4C5088C}"/>
              </a:ext>
            </a:extLst>
          </p:cNvPr>
          <p:cNvSpPr/>
          <p:nvPr/>
        </p:nvSpPr>
        <p:spPr>
          <a:xfrm>
            <a:off x="1033425" y="70984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이론적 잠재량</a:t>
            </a: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832B37BE-511C-7159-AF4B-CAED0E1C1263}"/>
              </a:ext>
            </a:extLst>
          </p:cNvPr>
          <p:cNvSpPr/>
          <p:nvPr/>
        </p:nvSpPr>
        <p:spPr>
          <a:xfrm>
            <a:off x="1033424" y="2441364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기술적 잠재량</a:t>
            </a: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C0C653BF-F7DB-2E24-52EE-7F53F2EDD96B}"/>
              </a:ext>
            </a:extLst>
          </p:cNvPr>
          <p:cNvSpPr/>
          <p:nvPr/>
        </p:nvSpPr>
        <p:spPr>
          <a:xfrm>
            <a:off x="1033424" y="403670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시장 잠재량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E561E2D2-B816-AB30-1F45-B9E81923C580}"/>
              </a:ext>
            </a:extLst>
          </p:cNvPr>
          <p:cNvSpPr/>
          <p:nvPr/>
        </p:nvSpPr>
        <p:spPr>
          <a:xfrm>
            <a:off x="9515944" y="709839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간단한 설명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시각화 자료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클릭할 수 있게 한다</a:t>
            </a:r>
            <a:r>
              <a:rPr lang="en-US" altLang="ko-KR" sz="6600" dirty="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D651B784-D46C-968A-CCFF-42DDB5D40F3A}"/>
              </a:ext>
            </a:extLst>
          </p:cNvPr>
          <p:cNvSpPr/>
          <p:nvPr/>
        </p:nvSpPr>
        <p:spPr>
          <a:xfrm>
            <a:off x="9515944" y="6624256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클릭하면 잠재량 페이지로 넘어가면 됨</a:t>
            </a:r>
            <a:r>
              <a:rPr lang="en-US" altLang="ko-KR" sz="660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545852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5979026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7707458" y="4309247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6893426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7">
            <a:extLst>
              <a:ext uri="{FF2B5EF4-FFF2-40B4-BE49-F238E27FC236}">
                <a16:creationId xmlns:a16="http://schemas.microsoft.com/office/drawing/2014/main" id="{7908B56E-3F4A-B453-09A4-9D4EE9D2F50B}"/>
              </a:ext>
            </a:extLst>
          </p:cNvPr>
          <p:cNvSpPr/>
          <p:nvPr/>
        </p:nvSpPr>
        <p:spPr>
          <a:xfrm>
            <a:off x="4855856" y="6600826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79763F0E-BAFC-9E53-0904-2125ECC3FBD3}"/>
              </a:ext>
            </a:extLst>
          </p:cNvPr>
          <p:cNvSpPr/>
          <p:nvPr/>
        </p:nvSpPr>
        <p:spPr>
          <a:xfrm>
            <a:off x="4855856" y="8867179"/>
            <a:ext cx="51009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재생에너지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343B6CB1-D1F4-1269-329C-A6E31C91C029}"/>
              </a:ext>
            </a:extLst>
          </p:cNvPr>
          <p:cNvSpPr/>
          <p:nvPr/>
        </p:nvSpPr>
        <p:spPr>
          <a:xfrm>
            <a:off x="8640456" y="553476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수요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5DC80E-A9DF-0F60-450B-635C05ACBCC0}"/>
              </a:ext>
            </a:extLst>
          </p:cNvPr>
          <p:cNvSpPr/>
          <p:nvPr/>
        </p:nvSpPr>
        <p:spPr>
          <a:xfrm>
            <a:off x="8640456" y="720097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2131</Words>
  <Application>Microsoft Office PowerPoint</Application>
  <PresentationFormat>사용자 지정</PresentationFormat>
  <Paragraphs>567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39</vt:i4>
      </vt:variant>
    </vt:vector>
  </HeadingPairs>
  <TitlesOfParts>
    <vt:vector size="49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Theme</vt:lpstr>
      <vt:lpstr>1_Office 2013 - 2022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85</cp:revision>
  <dcterms:created xsi:type="dcterms:W3CDTF">2023-12-12T09:29:53Z</dcterms:created>
  <dcterms:modified xsi:type="dcterms:W3CDTF">2025-01-07T08:49:45Z</dcterms:modified>
</cp:coreProperties>
</file>